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02" r:id="rId2"/>
    <p:sldId id="257" r:id="rId3"/>
    <p:sldId id="306" r:id="rId4"/>
    <p:sldId id="316" r:id="rId5"/>
    <p:sldId id="285" r:id="rId6"/>
    <p:sldId id="317" r:id="rId7"/>
    <p:sldId id="319" r:id="rId8"/>
    <p:sldId id="307" r:id="rId9"/>
    <p:sldId id="308" r:id="rId10"/>
    <p:sldId id="320" r:id="rId11"/>
    <p:sldId id="294" r:id="rId12"/>
    <p:sldId id="313" r:id="rId13"/>
    <p:sldId id="315" r:id="rId14"/>
    <p:sldId id="314" r:id="rId15"/>
    <p:sldId id="304" r:id="rId16"/>
    <p:sldId id="282" r:id="rId17"/>
    <p:sldId id="303" r:id="rId18"/>
    <p:sldId id="278" r:id="rId19"/>
    <p:sldId id="299" r:id="rId20"/>
    <p:sldId id="305" r:id="rId21"/>
    <p:sldId id="283" r:id="rId22"/>
    <p:sldId id="290" r:id="rId23"/>
    <p:sldId id="29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306"/>
          </p14:sldIdLst>
        </p14:section>
        <p14:section name="02 Current State of ML" id="{D004E2EC-B2D2-4F95-A01D-C90D0CE95CDB}">
          <p14:sldIdLst>
            <p14:sldId id="316"/>
            <p14:sldId id="285"/>
            <p14:sldId id="317"/>
            <p14:sldId id="319"/>
            <p14:sldId id="307"/>
          </p14:sldIdLst>
        </p14:section>
        <p14:section name="03 Future State of ML" id="{DDD30065-BC03-4C9D-8FF2-52460EC9B4F4}">
          <p14:sldIdLst>
            <p14:sldId id="308"/>
            <p14:sldId id="320"/>
          </p14:sldIdLst>
        </p14:section>
        <p14:section name="04 Top paying roles in different domains : Future of Data Science" id="{3D296992-B957-4696-8E42-D3432FC225FE}">
          <p14:sldIdLst>
            <p14:sldId id="294"/>
          </p14:sldIdLst>
        </p14:section>
        <p14:section name="05 Tools &amp; Technologies, Job strategies and CTC" id="{D7A576BD-4F7A-4B8C-9970-60EFC20E329B}">
          <p14:sldIdLst>
            <p14:sldId id="313"/>
            <p14:sldId id="315"/>
            <p14:sldId id="314"/>
          </p14:sldIdLst>
        </p14:section>
        <p14:section name="Archive" id="{50520B23-E549-49CA-817B-EA2271E104E8}">
          <p14:sldIdLst>
            <p14:sldId id="304"/>
          </p14:sldIdLst>
        </p14:section>
        <p14:section name="Q&amp;A Session" id="{A8AD9179-485B-4868-8754-74C90074B6CD}">
          <p14:sldIdLst>
            <p14:sldId id="282"/>
          </p14:sldIdLst>
        </p14:section>
        <p14:section name="ARCHIVE" id="{188C0CA2-01E5-4C01-BE17-48832A041815}">
          <p14:sldIdLst>
            <p14:sldId id="303"/>
            <p14:sldId id="278"/>
            <p14:sldId id="299"/>
            <p14:sldId id="305"/>
            <p14:sldId id="283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BB4A"/>
    <a:srgbClr val="FED57A"/>
    <a:srgbClr val="75CA75"/>
    <a:srgbClr val="9AD898"/>
    <a:srgbClr val="748BFD"/>
    <a:srgbClr val="F9607F"/>
    <a:srgbClr val="CAFECC"/>
    <a:srgbClr val="8BFFBF"/>
    <a:srgbClr val="00B050"/>
    <a:srgbClr val="417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6706" autoAdjust="0"/>
  </p:normalViewPr>
  <p:slideViewPr>
    <p:cSldViewPr snapToGrid="0">
      <p:cViewPr varScale="1">
        <p:scale>
          <a:sx n="122" d="100"/>
          <a:sy n="122" d="100"/>
        </p:scale>
        <p:origin x="21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03-Aug-22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74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22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Industry 3.0, we automate processes using logic processors and information technology. These processes often operate largely without human interference, but there is still a human aspect behind it. Where Industry 4.0 comes in is with the availability and use of vast quantities of data on the production floor.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16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https://www.cisco.com/c/en/us/products/security/machine-learning-security.html#~how-ml-helps-security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76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6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care about is how to get a job, let me tell you how to leverage MSc to get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20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16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https://databricks.com/blog/2020/08/03/modern-industrial-iot-analytics-on-azure-part-1.html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161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https://cloud.google.com/architecture/mlops-continuous-delivery-and-automation-pipelines-in-machine-learning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10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https://cloud.google.com/architecture/mlops-continuous-delivery-and-automation-pipelines-in-machine-learning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516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https://cloud.google.com/architecture/mlops-continuous-delivery-and-automation-pipelines-in-machine-learning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65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https://cloud.google.com/architecture/mlops-continuous-delivery-and-automation-pipelines-in-machine-learning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687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40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03-Aug-22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03-Aug-22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03-Aug-22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03-Aug-22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03-Aug-22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03-Aug-22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03-Aug-22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 Mahapatra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E4E2A1-08E6-0B96-D123-B05A69969C2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01572" y="6396253"/>
            <a:ext cx="1790427" cy="46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about:blan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13" Type="http://schemas.openxmlformats.org/officeDocument/2006/relationships/image" Target="../media/image74.jpeg"/><Relationship Id="rId18" Type="http://schemas.openxmlformats.org/officeDocument/2006/relationships/image" Target="../media/image7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85.png"/><Relationship Id="rId5" Type="http://schemas.openxmlformats.org/officeDocument/2006/relationships/image" Target="../media/image6.png"/><Relationship Id="rId10" Type="http://schemas.openxmlformats.org/officeDocument/2006/relationships/image" Target="../media/image84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about:blan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son holding tool during daytime">
            <a:extLst>
              <a:ext uri="{FF2B5EF4-FFF2-40B4-BE49-F238E27FC236}">
                <a16:creationId xmlns:a16="http://schemas.microsoft.com/office/drawing/2014/main" id="{1AB7233F-5113-476E-8E6D-D9CB34A95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8433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Careers in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Machine Learning Ops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August 2022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810168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State of Enterprise ML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C5012B-1BF6-49A5-9C30-A124AAAC6A87}"/>
              </a:ext>
            </a:extLst>
          </p:cNvPr>
          <p:cNvGrpSpPr/>
          <p:nvPr/>
        </p:nvGrpSpPr>
        <p:grpSpPr>
          <a:xfrm>
            <a:off x="2542885" y="1380996"/>
            <a:ext cx="7106230" cy="4961343"/>
            <a:chOff x="2542885" y="1380996"/>
            <a:chExt cx="7106230" cy="4961343"/>
          </a:xfrm>
        </p:grpSpPr>
        <p:sp>
          <p:nvSpPr>
            <p:cNvPr id="2" name="AutoShape 2" descr="Workflow of manual ML steps for MLOps level 0.">
              <a:extLst>
                <a:ext uri="{FF2B5EF4-FFF2-40B4-BE49-F238E27FC236}">
                  <a16:creationId xmlns:a16="http://schemas.microsoft.com/office/drawing/2014/main" id="{7CC268C4-9955-4780-8F10-A1072F9E53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BA5CB2-B637-45A1-B9AC-4FAFDD745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2885" y="1380996"/>
              <a:ext cx="7106230" cy="45567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Footer Text">
              <a:extLst>
                <a:ext uri="{FF2B5EF4-FFF2-40B4-BE49-F238E27FC236}">
                  <a16:creationId xmlns:a16="http://schemas.microsoft.com/office/drawing/2014/main" id="{063F8323-9C24-4A81-A7C4-D714BFF84F1C}"/>
                </a:ext>
              </a:extLst>
            </p:cNvPr>
            <p:cNvSpPr txBox="1"/>
            <p:nvPr/>
          </p:nvSpPr>
          <p:spPr>
            <a:xfrm>
              <a:off x="5697504" y="5932996"/>
              <a:ext cx="3951611" cy="4093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33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Source: MLOps Continuous delivery and automation pipelines in Machine Learning by </a:t>
              </a:r>
              <a:r>
                <a:rPr lang="en-US" sz="133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4"/>
                </a:rPr>
                <a:t>Google Cloud</a:t>
              </a:r>
              <a:r>
                <a:rPr lang="en-US" sz="133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21BD6BB-56C9-40BC-B598-7267E41304AC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</p:spTree>
    <p:extLst>
      <p:ext uri="{BB962C8B-B14F-4D97-AF65-F5344CB8AC3E}">
        <p14:creationId xmlns:p14="http://schemas.microsoft.com/office/powerpoint/2010/main" val="369515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EE2E1B-0642-446F-AB54-7611CED9C200}"/>
              </a:ext>
            </a:extLst>
          </p:cNvPr>
          <p:cNvCxnSpPr/>
          <p:nvPr/>
        </p:nvCxnSpPr>
        <p:spPr>
          <a:xfrm flipV="1">
            <a:off x="7362825" y="1866323"/>
            <a:ext cx="0" cy="366154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980548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Top paying</a:t>
            </a:r>
            <a:r>
              <a:rPr kumimoji="0" lang="en-US" sz="39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roles in the future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8A741B-4FFF-451B-9CB5-332A5DF7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80" y="2169288"/>
            <a:ext cx="3108593" cy="31085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145F3-CFD7-4102-A2CF-DF00D1BEB5AE}"/>
              </a:ext>
            </a:extLst>
          </p:cNvPr>
          <p:cNvGrpSpPr/>
          <p:nvPr/>
        </p:nvGrpSpPr>
        <p:grpSpPr>
          <a:xfrm>
            <a:off x="2430256" y="4700035"/>
            <a:ext cx="4556256" cy="937436"/>
            <a:chOff x="2430256" y="4700035"/>
            <a:chExt cx="4556256" cy="9374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B22E5BA-E761-473E-B444-3453889101AE}"/>
                </a:ext>
              </a:extLst>
            </p:cNvPr>
            <p:cNvGrpSpPr/>
            <p:nvPr/>
          </p:nvGrpSpPr>
          <p:grpSpPr>
            <a:xfrm>
              <a:off x="2430256" y="4700035"/>
              <a:ext cx="4556256" cy="937436"/>
              <a:chOff x="1026585" y="4646202"/>
              <a:chExt cx="4556256" cy="937436"/>
            </a:xfrm>
          </p:grpSpPr>
          <p:grpSp>
            <p:nvGrpSpPr>
              <p:cNvPr id="12" name="Group 40">
                <a:extLst>
                  <a:ext uri="{FF2B5EF4-FFF2-40B4-BE49-F238E27FC236}">
                    <a16:creationId xmlns:a16="http://schemas.microsoft.com/office/drawing/2014/main" id="{B3FA31C7-9714-4107-B832-0BDC0663E662}"/>
                  </a:ext>
                </a:extLst>
              </p:cNvPr>
              <p:cNvGrpSpPr/>
              <p:nvPr/>
            </p:nvGrpSpPr>
            <p:grpSpPr>
              <a:xfrm>
                <a:off x="1026585" y="4659820"/>
                <a:ext cx="3495537" cy="694645"/>
                <a:chOff x="885152" y="3463613"/>
                <a:chExt cx="2621653" cy="520984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4E18DD-2CFD-4C7D-A33E-C3B91D2D1C3A}"/>
                    </a:ext>
                  </a:extLst>
                </p:cNvPr>
                <p:cNvSpPr txBox="1"/>
                <p:nvPr/>
              </p:nvSpPr>
              <p:spPr>
                <a:xfrm>
                  <a:off x="1357177" y="3463613"/>
                  <a:ext cx="2149628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5CA7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Driven Industrial 4.0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A877C3-D96E-4257-8875-C435495D2F59}"/>
                    </a:ext>
                  </a:extLst>
                </p:cNvPr>
                <p:cNvSpPr txBox="1"/>
                <p:nvPr/>
              </p:nvSpPr>
              <p:spPr>
                <a:xfrm>
                  <a:off x="885152" y="3676916"/>
                  <a:ext cx="2621653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Technical, Quality, risk &amp; safety, Management &amp; entrepreneurship, Innovation</a:t>
                  </a:r>
                </a:p>
              </p:txBody>
            </p:sp>
          </p:grp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EAC2735-B327-4CB6-9E8A-AD9AF5D949B1}"/>
                  </a:ext>
                </a:extLst>
              </p:cNvPr>
              <p:cNvSpPr/>
              <p:nvPr/>
            </p:nvSpPr>
            <p:spPr>
              <a:xfrm>
                <a:off x="4617778" y="4646202"/>
                <a:ext cx="965063" cy="937436"/>
              </a:xfrm>
              <a:prstGeom prst="ellipse">
                <a:avLst/>
              </a:prstGeom>
              <a:solidFill>
                <a:srgbClr val="75CA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593E4A-2163-4E3B-BEEA-3C5863642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423" y="4841196"/>
              <a:ext cx="655113" cy="65511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660F60-5DF4-4FC7-92B1-3BEC5ED48AED}"/>
              </a:ext>
            </a:extLst>
          </p:cNvPr>
          <p:cNvGrpSpPr/>
          <p:nvPr/>
        </p:nvGrpSpPr>
        <p:grpSpPr>
          <a:xfrm>
            <a:off x="1348767" y="3342849"/>
            <a:ext cx="5707004" cy="941715"/>
            <a:chOff x="1348767" y="3342849"/>
            <a:chExt cx="5707004" cy="9417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09C34A1-5184-4876-A929-970269A9E270}"/>
                </a:ext>
              </a:extLst>
            </p:cNvPr>
            <p:cNvGrpSpPr/>
            <p:nvPr/>
          </p:nvGrpSpPr>
          <p:grpSpPr>
            <a:xfrm>
              <a:off x="1348767" y="3342849"/>
              <a:ext cx="5707004" cy="941715"/>
              <a:chOff x="-124163" y="3302039"/>
              <a:chExt cx="5707004" cy="941715"/>
            </a:xfrm>
          </p:grpSpPr>
          <p:grpSp>
            <p:nvGrpSpPr>
              <p:cNvPr id="8" name="Group 39">
                <a:extLst>
                  <a:ext uri="{FF2B5EF4-FFF2-40B4-BE49-F238E27FC236}">
                    <a16:creationId xmlns:a16="http://schemas.microsoft.com/office/drawing/2014/main" id="{58C57C75-5FD4-4DAF-8639-DC8AAAC161F3}"/>
                  </a:ext>
                </a:extLst>
              </p:cNvPr>
              <p:cNvGrpSpPr/>
              <p:nvPr/>
            </p:nvGrpSpPr>
            <p:grpSpPr>
              <a:xfrm>
                <a:off x="-124163" y="3315650"/>
                <a:ext cx="4646287" cy="928104"/>
                <a:chOff x="22092" y="2455489"/>
                <a:chExt cx="3484716" cy="696079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1DA025-85E3-4747-B48C-EF9191CC95F8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F9BB4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Digital Transformation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5137A88-6931-45A8-86B2-A7CC7768FD33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4922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Intelligent manufacturing practices that interact with people, new technologies and innovation</a:t>
                  </a:r>
                </a:p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Includes automation, cloud, robotics, Big Data, IoT, security</a:t>
                  </a:r>
                </a:p>
              </p:txBody>
            </p:sp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E438E58-6733-47E1-8D76-9F0D2ADC89C2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FED5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7C3BDC6-4DA2-43BF-8D75-08EC06B83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354" y="3498682"/>
              <a:ext cx="625769" cy="62576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E2F0BF-06D4-465F-9012-EED172812B31}"/>
              </a:ext>
            </a:extLst>
          </p:cNvPr>
          <p:cNvGrpSpPr/>
          <p:nvPr/>
        </p:nvGrpSpPr>
        <p:grpSpPr>
          <a:xfrm>
            <a:off x="396852" y="1579904"/>
            <a:ext cx="6658919" cy="1696852"/>
            <a:chOff x="396852" y="1579904"/>
            <a:chExt cx="6658919" cy="16968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F36627-4B88-4E7E-8F01-98327D3ADA45}"/>
                </a:ext>
              </a:extLst>
            </p:cNvPr>
            <p:cNvGrpSpPr/>
            <p:nvPr/>
          </p:nvGrpSpPr>
          <p:grpSpPr>
            <a:xfrm>
              <a:off x="396852" y="1579904"/>
              <a:ext cx="6658919" cy="1696852"/>
              <a:chOff x="-1076078" y="1579904"/>
              <a:chExt cx="6658919" cy="1696852"/>
            </a:xfrm>
          </p:grpSpPr>
          <p:grpSp>
            <p:nvGrpSpPr>
              <p:cNvPr id="4" name="Group 38">
                <a:extLst>
                  <a:ext uri="{FF2B5EF4-FFF2-40B4-BE49-F238E27FC236}">
                    <a16:creationId xmlns:a16="http://schemas.microsoft.com/office/drawing/2014/main" id="{491AD7E2-F5CB-42DD-91C6-A8B4D747F68F}"/>
                  </a:ext>
                </a:extLst>
              </p:cNvPr>
              <p:cNvGrpSpPr/>
              <p:nvPr/>
            </p:nvGrpSpPr>
            <p:grpSpPr>
              <a:xfrm>
                <a:off x="3158204" y="2181719"/>
                <a:ext cx="1377273" cy="738943"/>
                <a:chOff x="2421080" y="1605036"/>
                <a:chExt cx="1096357" cy="55420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F599FD9-4B39-470B-AA0F-5B8A5754F316}"/>
                    </a:ext>
                  </a:extLst>
                </p:cNvPr>
                <p:cNvSpPr txBox="1"/>
                <p:nvPr/>
              </p:nvSpPr>
              <p:spPr>
                <a:xfrm>
                  <a:off x="2873033" y="1605036"/>
                  <a:ext cx="644404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48BF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MLOps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5874C0-2A8E-400B-BA4B-328B78DB714A}"/>
                    </a:ext>
                  </a:extLst>
                </p:cNvPr>
                <p:cNvSpPr txBox="1"/>
                <p:nvPr/>
              </p:nvSpPr>
              <p:spPr>
                <a:xfrm>
                  <a:off x="2421080" y="1851562"/>
                  <a:ext cx="1096357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Machine Learning operationalization</a:t>
                  </a:r>
                </a:p>
              </p:txBody>
            </p: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4F774B3-A89E-46F4-A8E6-6525C8DF387D}"/>
                  </a:ext>
                </a:extLst>
              </p:cNvPr>
              <p:cNvSpPr/>
              <p:nvPr/>
            </p:nvSpPr>
            <p:spPr>
              <a:xfrm>
                <a:off x="4617778" y="1959788"/>
                <a:ext cx="965063" cy="937433"/>
              </a:xfrm>
              <a:prstGeom prst="ellipse">
                <a:avLst/>
              </a:prstGeom>
              <a:solidFill>
                <a:srgbClr val="748B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3733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050" name="Picture 2" descr="What is MLOps? | NVIDIA Blog">
                <a:extLst>
                  <a:ext uri="{FF2B5EF4-FFF2-40B4-BE49-F238E27FC236}">
                    <a16:creationId xmlns:a16="http://schemas.microsoft.com/office/drawing/2014/main" id="{623EBA85-DCFA-4599-8AD5-C3EF0ABA4A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76078" y="1579904"/>
                <a:ext cx="3856483" cy="1696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194CF68-57A1-41F7-8B48-F9D7C7CDB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423" y="2023573"/>
              <a:ext cx="809514" cy="809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11874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for MLOps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BD6BB-56C9-40BC-B598-7267E41304AC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6146" name="Picture 2" descr="Build Your MLOps Tool Stack - neptune.ai">
            <a:extLst>
              <a:ext uri="{FF2B5EF4-FFF2-40B4-BE49-F238E27FC236}">
                <a16:creationId xmlns:a16="http://schemas.microsoft.com/office/drawing/2014/main" id="{926CBB7D-321E-4909-A2D7-EABAB535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2038"/>
            <a:ext cx="1219200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245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11874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for MLOps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BD6BB-56C9-40BC-B598-7267E41304AC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703F3F-F761-41FD-B2EE-24594E5E94CB}"/>
              </a:ext>
            </a:extLst>
          </p:cNvPr>
          <p:cNvGrpSpPr/>
          <p:nvPr/>
        </p:nvGrpSpPr>
        <p:grpSpPr>
          <a:xfrm>
            <a:off x="312311" y="1372402"/>
            <a:ext cx="6784990" cy="4552528"/>
            <a:chOff x="74576" y="1679525"/>
            <a:chExt cx="6784990" cy="45525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387686-E05B-4EA0-8DC7-9A9577019652}"/>
                </a:ext>
              </a:extLst>
            </p:cNvPr>
            <p:cNvSpPr txBox="1"/>
            <p:nvPr/>
          </p:nvSpPr>
          <p:spPr>
            <a:xfrm>
              <a:off x="943442" y="1679525"/>
              <a:ext cx="5916124" cy="455252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19170">
                <a:lnSpc>
                  <a:spcPct val="150000"/>
                </a:lnSpc>
                <a:spcBef>
                  <a:spcPct val="20000"/>
                </a:spcBef>
                <a:defRPr/>
              </a:pP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to perform MLOps?</a:t>
              </a:r>
            </a:p>
            <a:p>
              <a:pPr marL="342900" indent="-342900" defTabSz="121917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reproducible ML pipelines (Automation)</a:t>
              </a:r>
            </a:p>
            <a:p>
              <a:pPr marL="342900" indent="-342900" defTabSz="121917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Enable reusable ML environments</a:t>
              </a:r>
            </a:p>
            <a:p>
              <a:pPr marL="342900" indent="-342900" defTabSz="121917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Register, package and deploy models </a:t>
              </a:r>
            </a:p>
            <a:p>
              <a:pPr marL="342900" indent="-342900" defTabSz="121917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Capture governance data for end-to-end lifecycle</a:t>
              </a:r>
            </a:p>
            <a:p>
              <a:pPr marL="342900" indent="-342900" defTabSz="121917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Generate Alerts</a:t>
              </a:r>
            </a:p>
            <a:p>
              <a:pPr marL="342900" indent="-342900" defTabSz="121917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 ML Applications (efficacy, infrastructure)</a:t>
              </a:r>
            </a:p>
            <a:p>
              <a:pPr marL="342900" indent="-342900" defTabSz="121917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Automate the end-to-end ML lifecycle</a:t>
              </a:r>
            </a:p>
            <a:p>
              <a:pPr marL="342900" indent="-342900" defTabSz="121917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Audit trail creation for all artifacts </a:t>
              </a:r>
              <a:b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(asset integrity and regulatory requirements)</a:t>
              </a:r>
            </a:p>
            <a:p>
              <a:pPr marL="342900" indent="-342900" defTabSz="1219170">
                <a:lnSpc>
                  <a:spcPct val="150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DDDB763-2119-44BE-B1B3-D505B78E3C0E}"/>
                </a:ext>
              </a:extLst>
            </p:cNvPr>
            <p:cNvCxnSpPr>
              <a:cxnSpLocks/>
            </p:cNvCxnSpPr>
            <p:nvPr/>
          </p:nvCxnSpPr>
          <p:spPr>
            <a:xfrm>
              <a:off x="745260" y="1856792"/>
              <a:ext cx="0" cy="1810139"/>
            </a:xfrm>
            <a:prstGeom prst="line">
              <a:avLst/>
            </a:prstGeom>
            <a:ln w="19050">
              <a:solidFill>
                <a:srgbClr val="8BD1EF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C616B8-1445-4893-939F-637EF4DCA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260" y="3880551"/>
              <a:ext cx="10390" cy="2011094"/>
            </a:xfrm>
            <a:prstGeom prst="line">
              <a:avLst/>
            </a:prstGeom>
            <a:ln w="19050">
              <a:solidFill>
                <a:srgbClr val="B8AFCF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94" name="Picture 2" descr="https://cdn-icons-png.flaticon.com/512/4616/4616734.png">
              <a:extLst>
                <a:ext uri="{FF2B5EF4-FFF2-40B4-BE49-F238E27FC236}">
                  <a16:creationId xmlns:a16="http://schemas.microsoft.com/office/drawing/2014/main" id="{000E6088-5CB8-4460-914E-539D211EC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50" y="2748617"/>
              <a:ext cx="504204" cy="504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https://cdn-icons-png.flaticon.com/512/4465/4465606.png">
              <a:extLst>
                <a:ext uri="{FF2B5EF4-FFF2-40B4-BE49-F238E27FC236}">
                  <a16:creationId xmlns:a16="http://schemas.microsoft.com/office/drawing/2014/main" id="{C0A9C806-22FF-42B0-98CE-FC7B80FBE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76" y="4511875"/>
              <a:ext cx="513184" cy="513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88D88F-A881-49DD-8ED2-A7CE651969BD}"/>
              </a:ext>
            </a:extLst>
          </p:cNvPr>
          <p:cNvGrpSpPr/>
          <p:nvPr/>
        </p:nvGrpSpPr>
        <p:grpSpPr>
          <a:xfrm>
            <a:off x="6545793" y="2755553"/>
            <a:ext cx="5333896" cy="1616700"/>
            <a:chOff x="961227" y="1967308"/>
            <a:chExt cx="10760748" cy="3153339"/>
          </a:xfrm>
        </p:grpSpPr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30E8E44F-01DA-4399-90A4-1824E90156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2110"/>
            <a:stretch/>
          </p:blipFill>
          <p:spPr>
            <a:xfrm>
              <a:off x="961227" y="1967308"/>
              <a:ext cx="10269545" cy="840531"/>
            </a:xfrm>
            <a:prstGeom prst="rect">
              <a:avLst/>
            </a:prstGeom>
          </p:spPr>
        </p:pic>
        <p:pic>
          <p:nvPicPr>
            <p:cNvPr id="20" name="Picture 8">
              <a:extLst>
                <a:ext uri="{FF2B5EF4-FFF2-40B4-BE49-F238E27FC236}">
                  <a16:creationId xmlns:a16="http://schemas.microsoft.com/office/drawing/2014/main" id="{C9D68202-BA5A-4ACF-ABDB-252FD68C6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4293" y="3468415"/>
              <a:ext cx="1597113" cy="675566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id="{7BA01341-A358-4529-A017-04442DDD8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5279" y="4159909"/>
              <a:ext cx="1890587" cy="960738"/>
            </a:xfrm>
            <a:prstGeom prst="rect">
              <a:avLst/>
            </a:prstGeom>
          </p:spPr>
        </p:pic>
        <p:pic>
          <p:nvPicPr>
            <p:cNvPr id="22" name="Picture 15">
              <a:extLst>
                <a:ext uri="{FF2B5EF4-FFF2-40B4-BE49-F238E27FC236}">
                  <a16:creationId xmlns:a16="http://schemas.microsoft.com/office/drawing/2014/main" id="{7669BE07-5DE6-4EBF-BF04-EF68E9EBC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55123" y="3221793"/>
              <a:ext cx="959580" cy="975026"/>
            </a:xfrm>
            <a:prstGeom prst="rect">
              <a:avLst/>
            </a:prstGeom>
          </p:spPr>
        </p:pic>
        <p:pic>
          <p:nvPicPr>
            <p:cNvPr id="23" name="Picture 21">
              <a:extLst>
                <a:ext uri="{FF2B5EF4-FFF2-40B4-BE49-F238E27FC236}">
                  <a16:creationId xmlns:a16="http://schemas.microsoft.com/office/drawing/2014/main" id="{30417EA6-AC75-4E5F-BFB9-55C233861B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389" b="9091"/>
            <a:stretch/>
          </p:blipFill>
          <p:spPr>
            <a:xfrm>
              <a:off x="3655123" y="4213866"/>
              <a:ext cx="870839" cy="57583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7EE5D8-590C-4F39-B20A-8A1A9B2F2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3221" t="174" r="26966" b="66165"/>
            <a:stretch/>
          </p:blipFill>
          <p:spPr>
            <a:xfrm>
              <a:off x="5683714" y="3645453"/>
              <a:ext cx="2729324" cy="924224"/>
            </a:xfrm>
            <a:prstGeom prst="rect">
              <a:avLst/>
            </a:prstGeom>
          </p:spPr>
        </p:pic>
        <p:pic>
          <p:nvPicPr>
            <p:cNvPr id="25" name="Picture 25">
              <a:extLst>
                <a:ext uri="{FF2B5EF4-FFF2-40B4-BE49-F238E27FC236}">
                  <a16:creationId xmlns:a16="http://schemas.microsoft.com/office/drawing/2014/main" id="{5F6D20A5-FB39-4779-90D5-23EA7E2FF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228" t="16752" r="15356" b="39850"/>
            <a:stretch/>
          </p:blipFill>
          <p:spPr>
            <a:xfrm>
              <a:off x="8947957" y="3759823"/>
              <a:ext cx="2774018" cy="892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101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11874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for MLOps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BD6BB-56C9-40BC-B598-7267E41304AC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7170" name="Picture 2" descr="7 ShortListed Free and Decisive MLOps Tools for Food Recipe Application - A  Data Analyst">
            <a:extLst>
              <a:ext uri="{FF2B5EF4-FFF2-40B4-BE49-F238E27FC236}">
                <a16:creationId xmlns:a16="http://schemas.microsoft.com/office/drawing/2014/main" id="{5CFA2DEA-C363-4228-A4A3-A00AF18A0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7" y="1028238"/>
            <a:ext cx="12172974" cy="584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32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State of 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719954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State of 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paying roles in different domains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for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MLOps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88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8177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Careers in </a:t>
            </a:r>
            <a:br>
              <a:rPr lang="en-US" sz="320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Ops</a:t>
            </a:r>
            <a:endParaRPr lang="en-US" sz="32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Four Industrial Revolutions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6B459A6-26D4-402E-A10C-63FC9290DB53}"/>
              </a:ext>
            </a:extLst>
          </p:cNvPr>
          <p:cNvGrpSpPr/>
          <p:nvPr/>
        </p:nvGrpSpPr>
        <p:grpSpPr>
          <a:xfrm>
            <a:off x="7925462" y="1509529"/>
            <a:ext cx="3274053" cy="1922833"/>
            <a:chOff x="7925462" y="1509529"/>
            <a:chExt cx="3274053" cy="19228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274053" cy="1922833"/>
              <a:chOff x="7925462" y="1509529"/>
              <a:chExt cx="3274053" cy="1922833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71177" y="2783941"/>
                <a:ext cx="2928338" cy="648421"/>
                <a:chOff x="6184482" y="1992707"/>
                <a:chExt cx="2196254" cy="486316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Industry 3.0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9" y="2171342"/>
                  <a:ext cx="2053436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Automated production, computers, </a:t>
                  </a:r>
                  <a:b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</a:b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IT systems and robotics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3249" y="1891378"/>
              <a:ext cx="574961" cy="57496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01DFDB5-56FD-4568-A87C-684799241CF8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CCE150-A20F-4CC2-AFE6-19EF2071372C}"/>
                </a:ext>
              </a:extLst>
            </p:cNvPr>
            <p:cNvGrpSpPr/>
            <p:nvPr/>
          </p:nvGrpSpPr>
          <p:grpSpPr>
            <a:xfrm>
              <a:off x="743484" y="1509529"/>
              <a:ext cx="3177341" cy="1922839"/>
              <a:chOff x="743484" y="1509529"/>
              <a:chExt cx="3177341" cy="1922839"/>
            </a:xfrm>
          </p:grpSpPr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9BF63E98-6387-4148-AACE-C99621618F5E}"/>
                  </a:ext>
                </a:extLst>
              </p:cNvPr>
              <p:cNvGrpSpPr/>
              <p:nvPr/>
            </p:nvGrpSpPr>
            <p:grpSpPr>
              <a:xfrm>
                <a:off x="1176300" y="2783943"/>
                <a:ext cx="2744525" cy="648425"/>
                <a:chOff x="863323" y="1992704"/>
                <a:chExt cx="2058394" cy="4863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89197B-77E7-455A-9D1A-E24439576A14}"/>
                    </a:ext>
                  </a:extLst>
                </p:cNvPr>
                <p:cNvSpPr txBox="1"/>
                <p:nvPr/>
              </p:nvSpPr>
              <p:spPr>
                <a:xfrm>
                  <a:off x="863323" y="1992704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+mj-lt"/>
                    </a:rPr>
                    <a:t>Industry 1.0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603662-A235-4DA9-A070-AF07092D7DA1}"/>
                    </a:ext>
                  </a:extLst>
                </p:cNvPr>
                <p:cNvSpPr txBox="1"/>
                <p:nvPr/>
              </p:nvSpPr>
              <p:spPr>
                <a:xfrm>
                  <a:off x="863323" y="2171342"/>
                  <a:ext cx="2058394" cy="307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Mechanization and the introduction of steam and water power</a:t>
                  </a:r>
                </a:p>
              </p:txBody>
            </p:sp>
          </p:grpSp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B92452D7-6EFA-48DA-B9C1-89EBAD2C6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84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BB034D4-026F-4EF3-89BA-6D6E7284A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8125" y="1891999"/>
              <a:ext cx="620873" cy="62087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0A3582-E25C-42F6-8089-5B5DD9FBD98A}"/>
              </a:ext>
            </a:extLst>
          </p:cNvPr>
          <p:cNvGrpSpPr/>
          <p:nvPr/>
        </p:nvGrpSpPr>
        <p:grpSpPr>
          <a:xfrm>
            <a:off x="4451675" y="1529737"/>
            <a:ext cx="3122056" cy="1913555"/>
            <a:chOff x="4451675" y="1529737"/>
            <a:chExt cx="3122056" cy="1913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5AC0E9-65A2-4E3B-A55C-02AC5B5D7AF1}"/>
                </a:ext>
              </a:extLst>
            </p:cNvPr>
            <p:cNvGrpSpPr/>
            <p:nvPr/>
          </p:nvGrpSpPr>
          <p:grpSpPr>
            <a:xfrm>
              <a:off x="4451675" y="1529737"/>
              <a:ext cx="3122056" cy="1913555"/>
              <a:chOff x="4451675" y="1529737"/>
              <a:chExt cx="3122056" cy="1913555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40EAD5D2-6885-4F25-AF8D-3772429AF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1675" y="1529737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E79667F-79AF-40D3-A63A-A3BCDFFA2A1E}"/>
                  </a:ext>
                </a:extLst>
              </p:cNvPr>
              <p:cNvGrpSpPr/>
              <p:nvPr/>
            </p:nvGrpSpPr>
            <p:grpSpPr>
              <a:xfrm>
                <a:off x="4829206" y="1755067"/>
                <a:ext cx="2744525" cy="1688225"/>
                <a:chOff x="4749136" y="1744141"/>
                <a:chExt cx="2744525" cy="1688225"/>
              </a:xfrm>
            </p:grpSpPr>
            <p:grpSp>
              <p:nvGrpSpPr>
                <p:cNvPr id="28" name="Group 31">
                  <a:extLst>
                    <a:ext uri="{FF2B5EF4-FFF2-40B4-BE49-F238E27FC236}">
                      <a16:creationId xmlns:a16="http://schemas.microsoft.com/office/drawing/2014/main" id="{A805C287-EBBE-4235-9422-9FD9D9EEB494}"/>
                    </a:ext>
                  </a:extLst>
                </p:cNvPr>
                <p:cNvGrpSpPr/>
                <p:nvPr/>
              </p:nvGrpSpPr>
              <p:grpSpPr>
                <a:xfrm>
                  <a:off x="4749136" y="2783942"/>
                  <a:ext cx="2744525" cy="648424"/>
                  <a:chOff x="3542950" y="1992705"/>
                  <a:chExt cx="2058394" cy="486318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1B3CF7-DDFC-4C2F-AC4B-E80A56BE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1992705"/>
                    <a:ext cx="205839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417B85"/>
                        </a:solidFill>
                        <a:latin typeface="+mj-lt"/>
                      </a:rPr>
                      <a:t>Industry 2.0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8CD03E8-F530-48FF-A2D3-B4B6E103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2171342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Mass production assembly lines using electrical power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65D925-9808-4238-8D89-F0778A419B4C}"/>
                    </a:ext>
                  </a:extLst>
                </p:cNvPr>
                <p:cNvSpPr/>
                <p:nvPr/>
              </p:nvSpPr>
              <p:spPr>
                <a:xfrm>
                  <a:off x="5627950" y="1744141"/>
                  <a:ext cx="965063" cy="93743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5AC721-CFDA-49AA-B91A-8FDEB81E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0383" y="1912607"/>
              <a:ext cx="563495" cy="563495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A40CB7-93CD-472E-8D64-A706B33AA0CC}"/>
              </a:ext>
            </a:extLst>
          </p:cNvPr>
          <p:cNvGrpSpPr/>
          <p:nvPr/>
        </p:nvGrpSpPr>
        <p:grpSpPr>
          <a:xfrm>
            <a:off x="1019321" y="3882558"/>
            <a:ext cx="9500660" cy="2405218"/>
            <a:chOff x="1019321" y="3882558"/>
            <a:chExt cx="9500660" cy="240521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0ECB91-B95E-415F-8526-32569A1B5FF0}"/>
                </a:ext>
              </a:extLst>
            </p:cNvPr>
            <p:cNvGrpSpPr/>
            <p:nvPr/>
          </p:nvGrpSpPr>
          <p:grpSpPr>
            <a:xfrm>
              <a:off x="1019321" y="3882558"/>
              <a:ext cx="9500660" cy="2405218"/>
              <a:chOff x="1019321" y="3882558"/>
              <a:chExt cx="9500660" cy="240521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54B16D8-2237-40B5-A9C9-85FC5B2CA956}"/>
                  </a:ext>
                </a:extLst>
              </p:cNvPr>
              <p:cNvGrpSpPr/>
              <p:nvPr/>
            </p:nvGrpSpPr>
            <p:grpSpPr>
              <a:xfrm>
                <a:off x="1019321" y="3882558"/>
                <a:ext cx="3432354" cy="2185441"/>
                <a:chOff x="1019321" y="3882558"/>
                <a:chExt cx="3432354" cy="2185441"/>
              </a:xfrm>
            </p:grpSpPr>
            <p:grpSp>
              <p:nvGrpSpPr>
                <p:cNvPr id="39" name="Group 33">
                  <a:extLst>
                    <a:ext uri="{FF2B5EF4-FFF2-40B4-BE49-F238E27FC236}">
                      <a16:creationId xmlns:a16="http://schemas.microsoft.com/office/drawing/2014/main" id="{0F5CF1B8-4A8F-4987-9920-C3A6C632A770}"/>
                    </a:ext>
                  </a:extLst>
                </p:cNvPr>
                <p:cNvGrpSpPr/>
                <p:nvPr/>
              </p:nvGrpSpPr>
              <p:grpSpPr>
                <a:xfrm>
                  <a:off x="1208247" y="5295399"/>
                  <a:ext cx="3243428" cy="772600"/>
                  <a:chOff x="728272" y="3709548"/>
                  <a:chExt cx="2432571" cy="579450"/>
                </a:xfrm>
              </p:grpSpPr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A0C3D491-4A3D-4CFB-AECA-8E0162A07413}"/>
                      </a:ext>
                    </a:extLst>
                  </p:cNvPr>
                  <p:cNvSpPr txBox="1"/>
                  <p:nvPr/>
                </p:nvSpPr>
                <p:spPr>
                  <a:xfrm>
                    <a:off x="728272" y="3709548"/>
                    <a:ext cx="2432571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00B050"/>
                        </a:solidFill>
                        <a:latin typeface="+mj-lt"/>
                      </a:rPr>
                      <a:t>Industry 4.0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665E42F-7B4E-4B4C-8BAD-ED026ED86D1D}"/>
                      </a:ext>
                    </a:extLst>
                  </p:cNvPr>
                  <p:cNvSpPr txBox="1"/>
                  <p:nvPr/>
                </p:nvSpPr>
                <p:spPr>
                  <a:xfrm>
                    <a:off x="905109" y="3981317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The Smart Factory</a:t>
                    </a: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, Autonomous systems, IoT, Machine Learning</a:t>
                    </a:r>
                  </a:p>
                </p:txBody>
              </p:sp>
            </p:grpSp>
            <p:sp>
              <p:nvSpPr>
                <p:cNvPr id="47" name="Text Placeholder 3">
                  <a:extLst>
                    <a:ext uri="{FF2B5EF4-FFF2-40B4-BE49-F238E27FC236}">
                      <a16:creationId xmlns:a16="http://schemas.microsoft.com/office/drawing/2014/main" id="{A3212ECA-5398-4374-8CD4-836CA7DE7DF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9321" y="3882558"/>
                  <a:ext cx="759824" cy="820674"/>
                </a:xfrm>
                <a:prstGeom prst="rect">
                  <a:avLst/>
                </a:prstGeom>
              </p:spPr>
              <p:txBody>
                <a:bodyPr wrap="none" lIns="0" tIns="0" rIns="0" bIns="0" anchor="t">
                  <a:spAutoFit/>
                </a:bodyPr>
                <a:lstStyle>
                  <a:lvl1pPr marL="0" indent="0" algn="ctr">
                    <a:buNone/>
                    <a:defRPr sz="2800" b="1" baseline="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defRPr>
                  </a:lvl1pPr>
                  <a:lvl2pPr marL="457200" indent="0">
                    <a:buNone/>
                    <a:defRPr sz="1200"/>
                  </a:lvl2pPr>
                  <a:lvl3pPr marL="914400" indent="0">
                    <a:buNone/>
                    <a:defRPr sz="1000"/>
                  </a:lvl3pPr>
                  <a:lvl4pPr marL="1371600" indent="0">
                    <a:buNone/>
                    <a:defRPr sz="900"/>
                  </a:lvl4pPr>
                  <a:lvl5pPr marL="1828800" indent="0">
                    <a:buNone/>
                    <a:defRPr sz="900"/>
                  </a:lvl5pPr>
                  <a:lvl6pPr marL="2286000" indent="0">
                    <a:buNone/>
                    <a:defRPr sz="900"/>
                  </a:lvl6pPr>
                  <a:lvl7pPr marL="2743200" indent="0">
                    <a:buNone/>
                    <a:defRPr sz="900"/>
                  </a:lvl7pPr>
                  <a:lvl8pPr marL="3200400" indent="0">
                    <a:buNone/>
                    <a:defRPr sz="900"/>
                  </a:lvl8pPr>
                  <a:lvl9pPr marL="3657600" indent="0">
                    <a:buNone/>
                    <a:defRPr sz="900"/>
                  </a:lvl9pPr>
                </a:lstStyle>
                <a:p>
                  <a:pPr defTabSz="1219170">
                    <a:spcBef>
                      <a:spcPct val="20000"/>
                    </a:spcBef>
                    <a:defRPr/>
                  </a:pPr>
                  <a:r>
                    <a:rPr lang="en-US" sz="5333" b="0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04</a:t>
                  </a: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A7D6C25C-DAF7-4B5F-8F2F-60B13DD7FE39}"/>
                    </a:ext>
                  </a:extLst>
                </p:cNvPr>
                <p:cNvSpPr/>
                <p:nvPr/>
              </p:nvSpPr>
              <p:spPr>
                <a:xfrm>
                  <a:off x="2278047" y="4270756"/>
                  <a:ext cx="965063" cy="93743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4">
                        <a:lumMod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46CA6FE-970E-465F-9EA1-E3305F0C2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0942" y="3882558"/>
                <a:ext cx="5189039" cy="2405218"/>
              </a:xfrm>
              <a:prstGeom prst="rect">
                <a:avLst/>
              </a:prstGeom>
            </p:spPr>
          </p:pic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C073A1C-23E5-4A94-8844-5BDF695A2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473" y="4426367"/>
              <a:ext cx="626209" cy="626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54250499-F36B-4D39-959A-69F3AA1A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29" y="2857389"/>
            <a:ext cx="1114317" cy="1114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E639D0-BAAD-4F58-9B6D-AB70135305F1}"/>
              </a:ext>
            </a:extLst>
          </p:cNvPr>
          <p:cNvSpPr txBox="1"/>
          <p:nvPr/>
        </p:nvSpPr>
        <p:spPr>
          <a:xfrm>
            <a:off x="396852" y="283882"/>
            <a:ext cx="985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Industry 4.0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DF63C4-534B-4564-934A-D4B84577C0D5}"/>
              </a:ext>
            </a:extLst>
          </p:cNvPr>
          <p:cNvSpPr/>
          <p:nvPr/>
        </p:nvSpPr>
        <p:spPr>
          <a:xfrm>
            <a:off x="4198255" y="1513173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87F197-12A0-4DA1-9E08-955870C29CB3}"/>
              </a:ext>
            </a:extLst>
          </p:cNvPr>
          <p:cNvSpPr/>
          <p:nvPr/>
        </p:nvSpPr>
        <p:spPr>
          <a:xfrm flipV="1">
            <a:off x="591720" y="5968449"/>
            <a:ext cx="3793974" cy="438011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9A158D6-9B49-4AA8-B3FF-E760ED1935DF}"/>
              </a:ext>
            </a:extLst>
          </p:cNvPr>
          <p:cNvSpPr/>
          <p:nvPr/>
        </p:nvSpPr>
        <p:spPr>
          <a:xfrm>
            <a:off x="5399128" y="2657717"/>
            <a:ext cx="1448090" cy="14864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EE1B0C-F499-4999-9AAA-0A912EA76926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CD90F4B-1221-498D-9299-5FE8E1157491}"/>
              </a:ext>
            </a:extLst>
          </p:cNvPr>
          <p:cNvGrpSpPr/>
          <p:nvPr/>
        </p:nvGrpSpPr>
        <p:grpSpPr>
          <a:xfrm>
            <a:off x="1173678" y="1476356"/>
            <a:ext cx="4290972" cy="1163517"/>
            <a:chOff x="1173678" y="1476356"/>
            <a:chExt cx="4290972" cy="1163517"/>
          </a:xfrm>
        </p:grpSpPr>
        <p:grpSp>
          <p:nvGrpSpPr>
            <p:cNvPr id="21" name="Group 134">
              <a:extLst>
                <a:ext uri="{FF2B5EF4-FFF2-40B4-BE49-F238E27FC236}">
                  <a16:creationId xmlns:a16="http://schemas.microsoft.com/office/drawing/2014/main" id="{AB3CEEBB-DAFA-4152-9CF6-528C29122E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40585" y="1514866"/>
              <a:ext cx="1124065" cy="1125007"/>
              <a:chOff x="3287425" y="1417883"/>
              <a:chExt cx="648499" cy="64904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402A554-F1D0-4219-8A8A-0B19913BFF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3B00819-3BA2-487B-B522-880C4C1DF5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" name="Group 56">
              <a:extLst>
                <a:ext uri="{FF2B5EF4-FFF2-40B4-BE49-F238E27FC236}">
                  <a16:creationId xmlns:a16="http://schemas.microsoft.com/office/drawing/2014/main" id="{2808E688-581E-4298-8FD4-FF13FEF9BCC5}"/>
                </a:ext>
              </a:extLst>
            </p:cNvPr>
            <p:cNvGrpSpPr/>
            <p:nvPr/>
          </p:nvGrpSpPr>
          <p:grpSpPr>
            <a:xfrm>
              <a:off x="1173678" y="1476356"/>
              <a:ext cx="3034929" cy="752294"/>
              <a:chOff x="-296509" y="1363501"/>
              <a:chExt cx="2276197" cy="33683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1884C1-7188-4AFD-BC9A-5E93573AE6CE}"/>
                  </a:ext>
                </a:extLst>
              </p:cNvPr>
              <p:cNvSpPr txBox="1"/>
              <p:nvPr/>
            </p:nvSpPr>
            <p:spPr>
              <a:xfrm>
                <a:off x="-296509" y="1516651"/>
                <a:ext cx="2276196" cy="18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Use of computerized models to simulate the human though process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373627F-FEC7-46B8-866C-8FFF85BDA24F}"/>
                  </a:ext>
                </a:extLst>
              </p:cNvPr>
              <p:cNvSpPr/>
              <p:nvPr/>
            </p:nvSpPr>
            <p:spPr>
              <a:xfrm>
                <a:off x="167893" y="1363501"/>
                <a:ext cx="1811795" cy="12864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Cognitive Computing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6F0820-3095-436C-9483-27D3B23A8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431" y="1720955"/>
              <a:ext cx="707856" cy="707856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7ECB03E-A175-41C5-9B8C-F9B2E1DA4DBB}"/>
              </a:ext>
            </a:extLst>
          </p:cNvPr>
          <p:cNvGrpSpPr/>
          <p:nvPr/>
        </p:nvGrpSpPr>
        <p:grpSpPr>
          <a:xfrm>
            <a:off x="491348" y="2908349"/>
            <a:ext cx="4330752" cy="1125007"/>
            <a:chOff x="491348" y="2908349"/>
            <a:chExt cx="4330752" cy="1125007"/>
          </a:xfrm>
        </p:grpSpPr>
        <p:grpSp>
          <p:nvGrpSpPr>
            <p:cNvPr id="6" name="Group 129">
              <a:extLst>
                <a:ext uri="{FF2B5EF4-FFF2-40B4-BE49-F238E27FC236}">
                  <a16:creationId xmlns:a16="http://schemas.microsoft.com/office/drawing/2014/main" id="{7A00515C-5BC7-499B-B5E1-D54B94A44A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98035" y="2908349"/>
              <a:ext cx="1124065" cy="1125007"/>
              <a:chOff x="2779491" y="2517212"/>
              <a:chExt cx="648499" cy="64904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B4C9E4D-02C1-4E22-A0C1-A05AC3C3B6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7264E0-8C19-4EA2-903F-842CD98801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54318" y="2592102"/>
                <a:ext cx="498845" cy="499263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7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3" name="Group 57">
              <a:extLst>
                <a:ext uri="{FF2B5EF4-FFF2-40B4-BE49-F238E27FC236}">
                  <a16:creationId xmlns:a16="http://schemas.microsoft.com/office/drawing/2014/main" id="{CBED4371-17A8-4101-9F5B-162EB3F5FD91}"/>
                </a:ext>
              </a:extLst>
            </p:cNvPr>
            <p:cNvGrpSpPr/>
            <p:nvPr/>
          </p:nvGrpSpPr>
          <p:grpSpPr>
            <a:xfrm>
              <a:off x="491348" y="2996335"/>
              <a:ext cx="3072828" cy="949034"/>
              <a:chOff x="-324936" y="3168889"/>
              <a:chExt cx="2304621" cy="392395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9AB6AA-D694-44F6-B814-F53562FD6594}"/>
                  </a:ext>
                </a:extLst>
              </p:cNvPr>
              <p:cNvSpPr txBox="1"/>
              <p:nvPr/>
            </p:nvSpPr>
            <p:spPr>
              <a:xfrm>
                <a:off x="-267404" y="3306852"/>
                <a:ext cx="2247089" cy="254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Enables Networked devices to exchange information and perform actions without the manual assistance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50FFC3B-E6D4-4565-9A1E-F608C78317E0}"/>
                  </a:ext>
                </a:extLst>
              </p:cNvPr>
              <p:cNvSpPr/>
              <p:nvPr/>
            </p:nvSpPr>
            <p:spPr>
              <a:xfrm>
                <a:off x="-324936" y="3168889"/>
                <a:ext cx="2304621" cy="1187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Machine To Machine (M2M)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9440938-20DA-4436-8B01-FD90C7FCB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938" y="3143281"/>
              <a:ext cx="680706" cy="680706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46D4522-E27D-443F-AABD-3C3A5A8F77B5}"/>
              </a:ext>
            </a:extLst>
          </p:cNvPr>
          <p:cNvGrpSpPr/>
          <p:nvPr/>
        </p:nvGrpSpPr>
        <p:grpSpPr>
          <a:xfrm>
            <a:off x="1034524" y="4522324"/>
            <a:ext cx="4506935" cy="1125007"/>
            <a:chOff x="1034524" y="4522324"/>
            <a:chExt cx="4506935" cy="1125007"/>
          </a:xfrm>
        </p:grpSpPr>
        <p:grpSp>
          <p:nvGrpSpPr>
            <p:cNvPr id="9" name="Group 130">
              <a:extLst>
                <a:ext uri="{FF2B5EF4-FFF2-40B4-BE49-F238E27FC236}">
                  <a16:creationId xmlns:a16="http://schemas.microsoft.com/office/drawing/2014/main" id="{E6D4E40A-98BB-4445-A016-FD18DA71F0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17394" y="4522324"/>
              <a:ext cx="1124065" cy="1125007"/>
              <a:chOff x="3287425" y="3613920"/>
              <a:chExt cx="648499" cy="64904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9FDBA2C-E673-44D5-9874-2F7C446F00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3613920"/>
                <a:ext cx="648499" cy="649042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ADCA57B-12A2-4B35-8868-8F39D37495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3688810"/>
                <a:ext cx="498845" cy="499263"/>
              </a:xfrm>
              <a:prstGeom prst="ellipse">
                <a:avLst/>
              </a:prstGeom>
              <a:solidFill>
                <a:schemeClr val="accent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Group 56">
              <a:extLst>
                <a:ext uri="{FF2B5EF4-FFF2-40B4-BE49-F238E27FC236}">
                  <a16:creationId xmlns:a16="http://schemas.microsoft.com/office/drawing/2014/main" id="{D560C0F0-F617-4CDA-9955-F0786E570C2D}"/>
                </a:ext>
              </a:extLst>
            </p:cNvPr>
            <p:cNvGrpSpPr/>
            <p:nvPr/>
          </p:nvGrpSpPr>
          <p:grpSpPr>
            <a:xfrm>
              <a:off x="1034524" y="4650471"/>
              <a:ext cx="3174083" cy="740645"/>
              <a:chOff x="-296510" y="1363501"/>
              <a:chExt cx="2276197" cy="55548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E0588A-D18A-489D-BC71-A388C675CAD7}"/>
                  </a:ext>
                </a:extLst>
              </p:cNvPr>
              <p:cNvSpPr txBox="1"/>
              <p:nvPr/>
            </p:nvSpPr>
            <p:spPr>
              <a:xfrm>
                <a:off x="-296510" y="1611304"/>
                <a:ext cx="2276196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RFID is used to automate processes and utilize technology to connect systems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F48ED-68B2-4E3E-BBEC-F67AC389B327}"/>
                  </a:ext>
                </a:extLst>
              </p:cNvPr>
              <p:cNvSpPr/>
              <p:nvPr/>
            </p:nvSpPr>
            <p:spPr>
              <a:xfrm>
                <a:off x="43945" y="1363501"/>
                <a:ext cx="1935742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RFID Technologies / IoT</a:t>
                </a: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C0449B3-F115-409E-BD2C-EE3ED680E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400" y="4806807"/>
              <a:ext cx="615583" cy="615583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516FC23-504C-4B4B-8073-2F2B539EDAC4}"/>
              </a:ext>
            </a:extLst>
          </p:cNvPr>
          <p:cNvGrpSpPr/>
          <p:nvPr/>
        </p:nvGrpSpPr>
        <p:grpSpPr>
          <a:xfrm>
            <a:off x="6847218" y="4522324"/>
            <a:ext cx="5262683" cy="1125007"/>
            <a:chOff x="6847218" y="4522324"/>
            <a:chExt cx="5262683" cy="1125007"/>
          </a:xfrm>
        </p:grpSpPr>
        <p:grpSp>
          <p:nvGrpSpPr>
            <p:cNvPr id="18" name="Group 131">
              <a:extLst>
                <a:ext uri="{FF2B5EF4-FFF2-40B4-BE49-F238E27FC236}">
                  <a16:creationId xmlns:a16="http://schemas.microsoft.com/office/drawing/2014/main" id="{11DB3382-EA7E-4C3A-AB7A-28F681A14E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7218" y="4522324"/>
              <a:ext cx="1124065" cy="1125007"/>
              <a:chOff x="5244691" y="3613920"/>
              <a:chExt cx="648499" cy="64904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C1ABD3-CAE6-4F22-9B98-01D1E9863B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4691" y="3613920"/>
                <a:ext cx="648499" cy="649042"/>
              </a:xfrm>
              <a:prstGeom prst="ellipse">
                <a:avLst/>
              </a:prstGeom>
              <a:solidFill>
                <a:srgbClr val="CAFECC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0D999EB-76A8-4A2B-99EB-3BA59339EE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9518" y="3688810"/>
                <a:ext cx="498845" cy="499263"/>
              </a:xfrm>
              <a:prstGeom prst="ellipse">
                <a:avLst/>
              </a:prstGeom>
              <a:solidFill>
                <a:srgbClr val="00B05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roup 59">
              <a:extLst>
                <a:ext uri="{FF2B5EF4-FFF2-40B4-BE49-F238E27FC236}">
                  <a16:creationId xmlns:a16="http://schemas.microsoft.com/office/drawing/2014/main" id="{E4F186DC-4829-4410-8147-DC84AEAE7EB5}"/>
                </a:ext>
              </a:extLst>
            </p:cNvPr>
            <p:cNvGrpSpPr/>
            <p:nvPr/>
          </p:nvGrpSpPr>
          <p:grpSpPr>
            <a:xfrm>
              <a:off x="8113614" y="4650474"/>
              <a:ext cx="3996287" cy="740645"/>
              <a:chOff x="7154104" y="3206176"/>
              <a:chExt cx="2997215" cy="55548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815367-DA30-4FA7-8BC1-53774ACA6813}"/>
                  </a:ext>
                </a:extLst>
              </p:cNvPr>
              <p:cNvSpPr txBox="1"/>
              <p:nvPr/>
            </p:nvSpPr>
            <p:spPr>
              <a:xfrm>
                <a:off x="7154105" y="3453979"/>
                <a:ext cx="22761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Cloud computing &amp; Cyber security are the foundation of smart factories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716327-71DB-42E3-9897-825E9E6ACCA2}"/>
                  </a:ext>
                </a:extLst>
              </p:cNvPr>
              <p:cNvSpPr/>
              <p:nvPr/>
            </p:nvSpPr>
            <p:spPr>
              <a:xfrm>
                <a:off x="7154104" y="3206176"/>
                <a:ext cx="2997215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Cloud Computing &amp; Cyber Security</a:t>
                </a: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CB92DCD-7CCB-4101-84E3-6C887A36E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473" y="4711398"/>
              <a:ext cx="746858" cy="746858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F8B5C31-E746-4402-B645-6736A6161709}"/>
              </a:ext>
            </a:extLst>
          </p:cNvPr>
          <p:cNvGrpSpPr/>
          <p:nvPr/>
        </p:nvGrpSpPr>
        <p:grpSpPr>
          <a:xfrm>
            <a:off x="7461693" y="2908349"/>
            <a:ext cx="4831931" cy="1125007"/>
            <a:chOff x="7461693" y="2908349"/>
            <a:chExt cx="4831931" cy="1125007"/>
          </a:xfrm>
        </p:grpSpPr>
        <p:grpSp>
          <p:nvGrpSpPr>
            <p:cNvPr id="15" name="Group 132">
              <a:extLst>
                <a:ext uri="{FF2B5EF4-FFF2-40B4-BE49-F238E27FC236}">
                  <a16:creationId xmlns:a16="http://schemas.microsoft.com/office/drawing/2014/main" id="{7130749D-1A80-4DB6-83CF-371B2C740F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61693" y="2908349"/>
              <a:ext cx="1124065" cy="1125007"/>
              <a:chOff x="5716010" y="2517212"/>
              <a:chExt cx="648499" cy="64904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1DB1BFE-5476-41C3-8BF2-75B1189CC8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6010" y="2517212"/>
                <a:ext cx="648499" cy="64904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0DA291-F4C0-4EE8-9D4D-089B0775A0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90837" y="2592102"/>
                <a:ext cx="498845" cy="499263"/>
              </a:xfrm>
              <a:prstGeom prst="ellipse">
                <a:avLst/>
              </a:prstGeom>
              <a:solidFill>
                <a:schemeClr val="accent5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58">
              <a:extLst>
                <a:ext uri="{FF2B5EF4-FFF2-40B4-BE49-F238E27FC236}">
                  <a16:creationId xmlns:a16="http://schemas.microsoft.com/office/drawing/2014/main" id="{1BB53A49-53A9-4FFF-8037-BC3DE7A39215}"/>
                </a:ext>
              </a:extLst>
            </p:cNvPr>
            <p:cNvGrpSpPr/>
            <p:nvPr/>
          </p:nvGrpSpPr>
          <p:grpSpPr>
            <a:xfrm>
              <a:off x="8715458" y="2959776"/>
              <a:ext cx="3578166" cy="949030"/>
              <a:chOff x="7173156" y="1349843"/>
              <a:chExt cx="2276195" cy="437763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7BA44A-7F4C-492F-AA2C-5DA598BF131F}"/>
                  </a:ext>
                </a:extLst>
              </p:cNvPr>
              <p:cNvSpPr txBox="1"/>
              <p:nvPr/>
            </p:nvSpPr>
            <p:spPr>
              <a:xfrm>
                <a:off x="7173156" y="1503756"/>
                <a:ext cx="2276195" cy="2838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3D Printing helps increase supply chain flexibility, helping eliminate the need for expensive tools and fixtures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0C7CD4F-2FBE-456E-808A-937EEF933F09}"/>
                  </a:ext>
                </a:extLst>
              </p:cNvPr>
              <p:cNvSpPr/>
              <p:nvPr/>
            </p:nvSpPr>
            <p:spPr>
              <a:xfrm>
                <a:off x="7174424" y="1349843"/>
                <a:ext cx="810682" cy="13253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3D Printing</a:t>
                </a:r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09CF440-91E1-4FB3-BAF5-AF7451ACF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1053" y="3188180"/>
              <a:ext cx="565343" cy="565343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5E810FF-3501-48FC-86B4-DFBA28F43549}"/>
              </a:ext>
            </a:extLst>
          </p:cNvPr>
          <p:cNvGrpSpPr/>
          <p:nvPr/>
        </p:nvGrpSpPr>
        <p:grpSpPr>
          <a:xfrm>
            <a:off x="6847218" y="1417639"/>
            <a:ext cx="5049507" cy="1206994"/>
            <a:chOff x="6847218" y="1417639"/>
            <a:chExt cx="5049507" cy="1206994"/>
          </a:xfrm>
        </p:grpSpPr>
        <p:grpSp>
          <p:nvGrpSpPr>
            <p:cNvPr id="12" name="Group 133">
              <a:extLst>
                <a:ext uri="{FF2B5EF4-FFF2-40B4-BE49-F238E27FC236}">
                  <a16:creationId xmlns:a16="http://schemas.microsoft.com/office/drawing/2014/main" id="{B1F47272-FA5F-4283-BD5A-F39DE881110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7218" y="1499626"/>
              <a:ext cx="1124065" cy="1125007"/>
              <a:chOff x="5249342" y="1406453"/>
              <a:chExt cx="648499" cy="64904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08A5C4C-0FD3-4592-89CB-696C222075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9342" y="1406453"/>
                <a:ext cx="648499" cy="649042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24F0B0F-03CD-4826-AC10-6CC1EBE82C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169" y="1481343"/>
                <a:ext cx="498845" cy="499263"/>
              </a:xfrm>
              <a:prstGeom prst="ellipse">
                <a:avLst/>
              </a:pr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58">
              <a:extLst>
                <a:ext uri="{FF2B5EF4-FFF2-40B4-BE49-F238E27FC236}">
                  <a16:creationId xmlns:a16="http://schemas.microsoft.com/office/drawing/2014/main" id="{72D88F5B-A07C-4B25-9BB6-D0C1A343E02F}"/>
                </a:ext>
              </a:extLst>
            </p:cNvPr>
            <p:cNvGrpSpPr/>
            <p:nvPr/>
          </p:nvGrpSpPr>
          <p:grpSpPr>
            <a:xfrm>
              <a:off x="8113614" y="1417639"/>
              <a:ext cx="3783111" cy="945765"/>
              <a:chOff x="7174424" y="1352592"/>
              <a:chExt cx="2837333" cy="70932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59402C-7424-4871-81A4-589933CC1ED7}"/>
                  </a:ext>
                </a:extLst>
              </p:cNvPr>
              <p:cNvSpPr txBox="1"/>
              <p:nvPr/>
            </p:nvSpPr>
            <p:spPr>
              <a:xfrm>
                <a:off x="7174424" y="1600395"/>
                <a:ext cx="2837333" cy="461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Advanced robots have superior perception, integrability, adaptability and mobility. This permits faster setup, commissioning and reconfiguration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38164B-0D58-46B5-8BB6-3B3E0228ACA4}"/>
                  </a:ext>
                </a:extLst>
              </p:cNvPr>
              <p:cNvSpPr/>
              <p:nvPr/>
            </p:nvSpPr>
            <p:spPr>
              <a:xfrm>
                <a:off x="7174424" y="1352592"/>
                <a:ext cx="1673535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Advanced Robotics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FEEC81E-A48B-4055-A0A5-EA596DC6F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405" y="1672884"/>
              <a:ext cx="715863" cy="715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552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Machine Learning play a part?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9BF63E98-6387-4148-AACE-C99621618F5E}"/>
              </a:ext>
            </a:extLst>
          </p:cNvPr>
          <p:cNvGrpSpPr/>
          <p:nvPr/>
        </p:nvGrpSpPr>
        <p:grpSpPr>
          <a:xfrm>
            <a:off x="946642" y="2783940"/>
            <a:ext cx="3203842" cy="1058665"/>
            <a:chOff x="863323" y="1992704"/>
            <a:chExt cx="2058394" cy="79399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863323" y="1992704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 Threats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6153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 Network for Anomalies, ML allows us to identify detection of insider threats, unknown malware, policy violations</a:t>
              </a:r>
            </a:p>
          </p:txBody>
        </p:sp>
      </p:grpSp>
      <p:grpSp>
        <p:nvGrpSpPr>
          <p:cNvPr id="28" name="Group 31">
            <a:extLst>
              <a:ext uri="{FF2B5EF4-FFF2-40B4-BE49-F238E27FC236}">
                <a16:creationId xmlns:a16="http://schemas.microsoft.com/office/drawing/2014/main" id="{A805C287-EBBE-4235-9422-9FD9D9EEB494}"/>
              </a:ext>
            </a:extLst>
          </p:cNvPr>
          <p:cNvGrpSpPr/>
          <p:nvPr/>
        </p:nvGrpSpPr>
        <p:grpSpPr>
          <a:xfrm>
            <a:off x="4749136" y="2783942"/>
            <a:ext cx="2744525" cy="853544"/>
            <a:chOff x="3542950" y="1992705"/>
            <a:chExt cx="2058394" cy="64015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3542950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Safe Browsing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CD03E8-F530-48FF-A2D3-B4B6E103E17A}"/>
                </a:ext>
              </a:extLst>
            </p:cNvPr>
            <p:cNvSpPr txBox="1"/>
            <p:nvPr/>
          </p:nvSpPr>
          <p:spPr>
            <a:xfrm>
              <a:off x="3542950" y="217134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 can predict “bad neighborhoods” by analyzing internet activity. It identifies attack infrastructures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7949125" y="2783941"/>
            <a:ext cx="3402642" cy="861583"/>
            <a:chOff x="5942943" y="1992705"/>
            <a:chExt cx="2551982" cy="64618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6012237" y="1992705"/>
              <a:ext cx="248268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Endpoint Malware protection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5942943" y="2177371"/>
              <a:ext cx="2482688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Algorithms can detect </a:t>
              </a:r>
              <a:b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never-before-seen malware attacks </a:t>
              </a:r>
              <a:b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is trying to run on the endpoints</a:t>
              </a:r>
            </a:p>
          </p:txBody>
        </p:sp>
      </p:grpSp>
      <p:grpSp>
        <p:nvGrpSpPr>
          <p:cNvPr id="39" name="Group 33">
            <a:extLst>
              <a:ext uri="{FF2B5EF4-FFF2-40B4-BE49-F238E27FC236}">
                <a16:creationId xmlns:a16="http://schemas.microsoft.com/office/drawing/2014/main" id="{0F5CF1B8-4A8F-4987-9920-C3A6C632A770}"/>
              </a:ext>
            </a:extLst>
          </p:cNvPr>
          <p:cNvGrpSpPr/>
          <p:nvPr/>
        </p:nvGrpSpPr>
        <p:grpSpPr>
          <a:xfrm>
            <a:off x="1917377" y="5381504"/>
            <a:ext cx="4082263" cy="1263785"/>
            <a:chOff x="863323" y="3720915"/>
            <a:chExt cx="2058394" cy="94783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863323" y="372091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Protect Data in the Cloud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863323" y="3899552"/>
              <a:ext cx="2058394" cy="76920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Machine Learning can identify suspicious cloud app login activity, detecting location-based anomalies, and conducting IP reputation analysis</a:t>
              </a:r>
            </a:p>
          </p:txBody>
        </p:sp>
      </p:grp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92452D7-6EFA-48DA-B9C1-89EBAD2C6887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40EAD5D2-6885-4F25-AF8D-3772429AFFDC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417B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A3212ECA-5398-4374-8CD4-836CA7DE7DF2}"/>
              </a:ext>
            </a:extLst>
          </p:cNvPr>
          <p:cNvSpPr txBox="1">
            <a:spLocks/>
          </p:cNvSpPr>
          <p:nvPr/>
        </p:nvSpPr>
        <p:spPr>
          <a:xfrm>
            <a:off x="2217252" y="3980811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D6C25C-DAF7-4B5F-8F2F-60B13DD7FE39}"/>
              </a:ext>
            </a:extLst>
          </p:cNvPr>
          <p:cNvSpPr/>
          <p:nvPr/>
        </p:nvSpPr>
        <p:spPr>
          <a:xfrm>
            <a:off x="3475978" y="4369009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3">
            <a:extLst>
              <a:ext uri="{FF2B5EF4-FFF2-40B4-BE49-F238E27FC236}">
                <a16:creationId xmlns:a16="http://schemas.microsoft.com/office/drawing/2014/main" id="{1AAF4396-7DAD-4ADD-8716-675DBA0570FE}"/>
              </a:ext>
            </a:extLst>
          </p:cNvPr>
          <p:cNvGrpSpPr/>
          <p:nvPr/>
        </p:nvGrpSpPr>
        <p:grpSpPr>
          <a:xfrm>
            <a:off x="7113403" y="5408811"/>
            <a:ext cx="3634312" cy="861583"/>
            <a:chOff x="529653" y="3720919"/>
            <a:chExt cx="2725734" cy="6461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BF9EEF-C8C7-47D8-9B0F-99A539F2B828}"/>
                </a:ext>
              </a:extLst>
            </p:cNvPr>
            <p:cNvSpPr txBox="1"/>
            <p:nvPr/>
          </p:nvSpPr>
          <p:spPr>
            <a:xfrm>
              <a:off x="529653" y="3720919"/>
              <a:ext cx="272573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F8F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 Malware in encrypted traffic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4895904-9268-4CBB-9BA5-FDBD981E549E}"/>
                </a:ext>
              </a:extLst>
            </p:cNvPr>
            <p:cNvSpPr txBox="1"/>
            <p:nvPr/>
          </p:nvSpPr>
          <p:spPr>
            <a:xfrm>
              <a:off x="651176" y="3905585"/>
              <a:ext cx="2482688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Analyze encrypted traffic data elements in common network telemetry. Malicious patterns can be identified without decrypting </a:t>
              </a: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CEFE2F5-B710-46F8-BE4E-E5388079D064}"/>
              </a:ext>
            </a:extLst>
          </p:cNvPr>
          <p:cNvSpPr txBox="1">
            <a:spLocks/>
          </p:cNvSpPr>
          <p:nvPr/>
        </p:nvSpPr>
        <p:spPr>
          <a:xfrm>
            <a:off x="7189302" y="3980807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93A0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1F4B8C8-C115-4ECB-9041-DCE057FC00B1}"/>
              </a:ext>
            </a:extLst>
          </p:cNvPr>
          <p:cNvSpPr/>
          <p:nvPr/>
        </p:nvSpPr>
        <p:spPr>
          <a:xfrm>
            <a:off x="8448028" y="4369005"/>
            <a:ext cx="965063" cy="937433"/>
          </a:xfrm>
          <a:prstGeom prst="ellipse">
            <a:avLst/>
          </a:prstGeom>
          <a:solidFill>
            <a:srgbClr val="93A0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41B27-21BC-442F-B354-06D7D347C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204" y="1923845"/>
            <a:ext cx="560151" cy="560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4B0AA-A9F2-4C4F-8414-FACB1127E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216" y="1909675"/>
            <a:ext cx="606364" cy="606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3B864-5DF6-42A3-8B6E-D655E33A54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61" y="4523422"/>
            <a:ext cx="628601" cy="628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D0317B-D0AD-4732-9813-DD5314A91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267" y="4541875"/>
            <a:ext cx="543833" cy="5438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2E67E1-9F4A-4D82-BFDD-E127C957EE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051" y="1957672"/>
            <a:ext cx="510369" cy="5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9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State of 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State of ML – Where does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MLOps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come in?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paying roles in different domains : Future of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for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MLOps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4B16D8-2237-40B5-A9C9-85FC5B2CA956}"/>
              </a:ext>
            </a:extLst>
          </p:cNvPr>
          <p:cNvGrpSpPr/>
          <p:nvPr/>
        </p:nvGrpSpPr>
        <p:grpSpPr>
          <a:xfrm>
            <a:off x="1019321" y="3882558"/>
            <a:ext cx="10723500" cy="2076421"/>
            <a:chOff x="1019321" y="3882558"/>
            <a:chExt cx="10723500" cy="2076421"/>
          </a:xfrm>
        </p:grpSpPr>
        <p:grpSp>
          <p:nvGrpSpPr>
            <p:cNvPr id="39" name="Group 33">
              <a:extLst>
                <a:ext uri="{FF2B5EF4-FFF2-40B4-BE49-F238E27FC236}">
                  <a16:creationId xmlns:a16="http://schemas.microsoft.com/office/drawing/2014/main" id="{0F5CF1B8-4A8F-4987-9920-C3A6C632A770}"/>
                </a:ext>
              </a:extLst>
            </p:cNvPr>
            <p:cNvGrpSpPr/>
            <p:nvPr/>
          </p:nvGrpSpPr>
          <p:grpSpPr>
            <a:xfrm>
              <a:off x="1388315" y="5310555"/>
              <a:ext cx="2744525" cy="648424"/>
              <a:chOff x="863323" y="3720915"/>
              <a:chExt cx="2058394" cy="48631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C3D491-4A3D-4CFB-AECA-8E0162A07413}"/>
                  </a:ext>
                </a:extLst>
              </p:cNvPr>
              <p:cNvSpPr txBox="1"/>
              <p:nvPr/>
            </p:nvSpPr>
            <p:spPr>
              <a:xfrm>
                <a:off x="863323" y="3720915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  <a:latin typeface="+mj-lt"/>
                  </a:rPr>
                  <a:t>Extremely High Market Demand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65E42F-7B4E-4B4C-8BAD-ED026ED86D1D}"/>
                  </a:ext>
                </a:extLst>
              </p:cNvPr>
              <p:cNvSpPr txBox="1"/>
              <p:nvPr/>
            </p:nvSpPr>
            <p:spPr>
              <a:xfrm>
                <a:off x="863323" y="3899552"/>
                <a:ext cx="205839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Supply-Demand </a:t>
                </a: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mismatch means companies are willing to pay more</a:t>
                </a:r>
              </a:p>
            </p:txBody>
          </p:sp>
        </p:grp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1019321" y="3882558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2F12F2-F1A3-45AB-97AA-A675E2FD680C}"/>
                </a:ext>
              </a:extLst>
            </p:cNvPr>
            <p:cNvGrpSpPr/>
            <p:nvPr/>
          </p:nvGrpSpPr>
          <p:grpSpPr>
            <a:xfrm>
              <a:off x="2278047" y="4270756"/>
              <a:ext cx="965063" cy="937433"/>
              <a:chOff x="5638868" y="4369009"/>
              <a:chExt cx="965063" cy="93743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7D6C25C-DAF7-4B5F-8F2F-60B13DD7FE39}"/>
                  </a:ext>
                </a:extLst>
              </p:cNvPr>
              <p:cNvSpPr/>
              <p:nvPr/>
            </p:nvSpPr>
            <p:spPr>
              <a:xfrm>
                <a:off x="5638868" y="4369009"/>
                <a:ext cx="965063" cy="9374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6B4FBBF-8BCA-4B3B-9FFF-BDA52EC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427" y="4415219"/>
                <a:ext cx="772531" cy="77253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A23DCC-9721-48F9-95AE-93701EFC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6" t="3870" r="976" b="3846"/>
            <a:stretch/>
          </p:blipFill>
          <p:spPr>
            <a:xfrm>
              <a:off x="4631742" y="4211052"/>
              <a:ext cx="7111079" cy="174792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51675" y="1529737"/>
            <a:ext cx="3122056" cy="2118675"/>
            <a:chOff x="4451675" y="1529737"/>
            <a:chExt cx="3122056" cy="2118675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829206" y="1755067"/>
              <a:ext cx="2744525" cy="1893345"/>
              <a:chOff x="4749136" y="1744141"/>
              <a:chExt cx="2744525" cy="1893345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749136" y="2783942"/>
                <a:ext cx="2744525" cy="853544"/>
                <a:chOff x="3542950" y="1992705"/>
                <a:chExt cx="2058394" cy="640158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+mj-lt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542950" y="2171342"/>
                  <a:ext cx="2058394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25462" y="1509529"/>
            <a:ext cx="3141036" cy="1922835"/>
            <a:chOff x="7925462" y="1509529"/>
            <a:chExt cx="3141036" cy="192283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141036" cy="1922835"/>
              <a:chOff x="7925462" y="1509529"/>
              <a:chExt cx="3141036" cy="1922835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321973" y="2783940"/>
                <a:ext cx="2744525" cy="648424"/>
                <a:chOff x="6222578" y="1992705"/>
                <a:chExt cx="2058394" cy="486318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8" y="2171342"/>
                  <a:ext cx="2058394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a degree to get there?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57ADE-407C-438C-8F7C-121E51B5A724}"/>
              </a:ext>
            </a:extLst>
          </p:cNvPr>
          <p:cNvGrpSpPr/>
          <p:nvPr/>
        </p:nvGrpSpPr>
        <p:grpSpPr>
          <a:xfrm>
            <a:off x="742950" y="1509529"/>
            <a:ext cx="3354210" cy="1708164"/>
            <a:chOff x="742950" y="1509529"/>
            <a:chExt cx="3354210" cy="1708164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8E212B6-8FA4-4DAB-B623-6079EB3EE61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F10F20-2F1C-4721-BB0C-56C435729E8E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60521798-0DE5-48D2-8C24-3E1E61455BCE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930588"/>
              <a:chOff x="625692" y="1862556"/>
              <a:chExt cx="2242452" cy="697941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F0C79861-B0DD-451D-A358-CF5162A83E58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Data Field,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roles &amp; responsibilities,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a 5-year path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1C469-02CB-4595-AB07-19FEEF220E33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89351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Target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49FBA-1FC7-480E-AD9E-0E13D344F4A1}"/>
              </a:ext>
            </a:extLst>
          </p:cNvPr>
          <p:cNvGrpSpPr/>
          <p:nvPr/>
        </p:nvGrpSpPr>
        <p:grpSpPr>
          <a:xfrm>
            <a:off x="4379607" y="1509529"/>
            <a:ext cx="3316111" cy="1557389"/>
            <a:chOff x="4379607" y="1509529"/>
            <a:chExt cx="3316111" cy="155738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031DD39-80BC-41F3-89B1-539586209630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874384-EC32-48D9-A684-556A8E915D16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5">
              <a:extLst>
                <a:ext uri="{FF2B5EF4-FFF2-40B4-BE49-F238E27FC236}">
                  <a16:creationId xmlns:a16="http://schemas.microsoft.com/office/drawing/2014/main" id="{E99CB5A3-3A3D-41B0-9B0F-95DB2B7128B5}"/>
                </a:ext>
              </a:extLst>
            </p:cNvPr>
            <p:cNvGrpSpPr/>
            <p:nvPr/>
          </p:nvGrpSpPr>
          <p:grpSpPr>
            <a:xfrm>
              <a:off x="4379607" y="2295395"/>
              <a:ext cx="2715215" cy="771523"/>
              <a:chOff x="625692" y="1868774"/>
              <a:chExt cx="2036411" cy="578642"/>
            </a:xfrm>
          </p:grpSpPr>
          <p:sp>
            <p:nvSpPr>
              <p:cNvPr id="15" name="Footer Text">
                <a:extLst>
                  <a:ext uri="{FF2B5EF4-FFF2-40B4-BE49-F238E27FC236}">
                    <a16:creationId xmlns:a16="http://schemas.microsoft.com/office/drawing/2014/main" id="{8B4D2510-7C52-46C8-A973-8EABCC9E6769}"/>
                  </a:ext>
                </a:extLst>
              </p:cNvPr>
              <p:cNvSpPr txBox="1"/>
              <p:nvPr/>
            </p:nvSpPr>
            <p:spPr>
              <a:xfrm>
                <a:off x="625692" y="2140409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 who are already doing what you want to do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F4A8D-C9A2-491D-8767-86E5A26EF307}"/>
                  </a:ext>
                </a:extLst>
              </p:cNvPr>
              <p:cNvSpPr txBox="1"/>
              <p:nvPr/>
            </p:nvSpPr>
            <p:spPr>
              <a:xfrm>
                <a:off x="625692" y="1868774"/>
                <a:ext cx="127813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D4379-B19C-455D-8B89-DFA502D653F2}"/>
              </a:ext>
            </a:extLst>
          </p:cNvPr>
          <p:cNvGrpSpPr/>
          <p:nvPr/>
        </p:nvGrpSpPr>
        <p:grpSpPr>
          <a:xfrm>
            <a:off x="7924927" y="1509529"/>
            <a:ext cx="3341511" cy="2452550"/>
            <a:chOff x="7924927" y="1509529"/>
            <a:chExt cx="3341511" cy="2452550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A5C0AF12-3D8F-481E-8E09-6940DA5EA1C4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8D42CE2F-56B4-435B-8584-75EDD190CDBE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1135261"/>
              <a:chOff x="625692" y="1862555"/>
              <a:chExt cx="2690511" cy="851446"/>
            </a:xfrm>
          </p:grpSpPr>
          <p:sp>
            <p:nvSpPr>
              <p:cNvPr id="19" name="Footer Text">
                <a:extLst>
                  <a:ext uri="{FF2B5EF4-FFF2-40B4-BE49-F238E27FC236}">
                    <a16:creationId xmlns:a16="http://schemas.microsoft.com/office/drawing/2014/main" id="{6CB40EA6-5D12-4C90-9FD9-101DDB88D11C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certifications, participate in competitions,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simple projects,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how the best of the best do it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098B-2C96-447B-9006-D01733B87C0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15368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LinkedIn Profile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8D0C34-1AA2-46E9-BBE0-14E663345E2F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44">
              <a:extLst>
                <a:ext uri="{FF2B5EF4-FFF2-40B4-BE49-F238E27FC236}">
                  <a16:creationId xmlns:a16="http://schemas.microsoft.com/office/drawing/2014/main" id="{9A5B2545-D79F-4876-8A07-C169036AE7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51464" y="1908433"/>
              <a:ext cx="2414974" cy="2053646"/>
            </a:xfrm>
            <a:prstGeom prst="bentConnector3">
              <a:avLst>
                <a:gd name="adj1" fmla="val -1292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DD9BB-4E1C-4DF2-9065-EACFF7983C04}"/>
              </a:ext>
            </a:extLst>
          </p:cNvPr>
          <p:cNvGrpSpPr/>
          <p:nvPr/>
        </p:nvGrpSpPr>
        <p:grpSpPr>
          <a:xfrm>
            <a:off x="742950" y="3563785"/>
            <a:ext cx="3265311" cy="1729892"/>
            <a:chOff x="742950" y="3563785"/>
            <a:chExt cx="3265311" cy="1729892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C3018-7E90-4E9E-941B-68579388CFD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0A3D5C91-DBFD-4D76-9FD2-684DD13D77E1}"/>
                </a:ext>
              </a:extLst>
            </p:cNvPr>
            <p:cNvGrpSpPr/>
            <p:nvPr/>
          </p:nvGrpSpPr>
          <p:grpSpPr>
            <a:xfrm>
              <a:off x="742950" y="4229960"/>
              <a:ext cx="3265311" cy="1063717"/>
              <a:chOff x="625691" y="1779008"/>
              <a:chExt cx="2506132" cy="797788"/>
            </a:xfrm>
          </p:grpSpPr>
          <p:sp>
            <p:nvSpPr>
              <p:cNvPr id="25" name="Footer Text">
                <a:extLst>
                  <a:ext uri="{FF2B5EF4-FFF2-40B4-BE49-F238E27FC236}">
                    <a16:creationId xmlns:a16="http://schemas.microsoft.com/office/drawing/2014/main" id="{9FFB86DE-AF11-4206-B88E-867185B82199}"/>
                  </a:ext>
                </a:extLst>
              </p:cNvPr>
              <p:cNvSpPr txBox="1"/>
              <p:nvPr/>
            </p:nvSpPr>
            <p:spPr>
              <a:xfrm>
                <a:off x="625691" y="2269789"/>
                <a:ext cx="2506132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GitHub, LinkedIn,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Medium, Brand Profiling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D8CDC0-D368-41EF-BBD5-FBD98394C56C}"/>
                  </a:ext>
                </a:extLst>
              </p:cNvPr>
              <p:cNvSpPr txBox="1"/>
              <p:nvPr/>
            </p:nvSpPr>
            <p:spPr>
              <a:xfrm>
                <a:off x="625691" y="1779008"/>
                <a:ext cx="24138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Collaterals &amp; Profile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BC44A-66AB-4AE5-A4E8-10081E994041}"/>
              </a:ext>
            </a:extLst>
          </p:cNvPr>
          <p:cNvGrpSpPr/>
          <p:nvPr/>
        </p:nvGrpSpPr>
        <p:grpSpPr>
          <a:xfrm>
            <a:off x="5263829" y="3563785"/>
            <a:ext cx="5745276" cy="1503487"/>
            <a:chOff x="5263829" y="3563785"/>
            <a:chExt cx="5745276" cy="1503487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904F7971-1130-4E86-B80C-33B7EEBFB815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2" name="Group 64">
              <a:extLst>
                <a:ext uri="{FF2B5EF4-FFF2-40B4-BE49-F238E27FC236}">
                  <a16:creationId xmlns:a16="http://schemas.microsoft.com/office/drawing/2014/main" id="{3DE51B74-33B7-4E80-BAB0-565A75205B47}"/>
                </a:ext>
              </a:extLst>
            </p:cNvPr>
            <p:cNvGrpSpPr/>
            <p:nvPr/>
          </p:nvGrpSpPr>
          <p:grpSpPr>
            <a:xfrm>
              <a:off x="7924927" y="4229957"/>
              <a:ext cx="3084178" cy="837315"/>
              <a:chOff x="625691" y="1779007"/>
              <a:chExt cx="2447781" cy="627987"/>
            </a:xfrm>
          </p:grpSpPr>
          <p:sp>
            <p:nvSpPr>
              <p:cNvPr id="33" name="Footer Text">
                <a:extLst>
                  <a:ext uri="{FF2B5EF4-FFF2-40B4-BE49-F238E27FC236}">
                    <a16:creationId xmlns:a16="http://schemas.microsoft.com/office/drawing/2014/main" id="{C4CA40F9-8837-44AC-A27F-2C9A74CEB4FD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307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certifications don’t help,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quality of it does.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E7B94B-5B03-4F97-A8F5-0D6895ADE95D}"/>
                  </a:ext>
                </a:extLst>
              </p:cNvPr>
              <p:cNvSpPr txBox="1"/>
              <p:nvPr/>
            </p:nvSpPr>
            <p:spPr>
              <a:xfrm>
                <a:off x="625691" y="1779007"/>
                <a:ext cx="215771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Explore Certifications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B5FEF-508D-491E-8E8B-967C8E724935}"/>
                </a:ext>
              </a:extLst>
            </p:cNvPr>
            <p:cNvCxnSpPr/>
            <p:nvPr/>
          </p:nvCxnSpPr>
          <p:spPr>
            <a:xfrm flipH="1">
              <a:off x="5263829" y="3962079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C1560-CCF4-4E31-9A84-BA41F9AE3AE0}"/>
              </a:ext>
            </a:extLst>
          </p:cNvPr>
          <p:cNvGrpSpPr/>
          <p:nvPr/>
        </p:nvGrpSpPr>
        <p:grpSpPr>
          <a:xfrm>
            <a:off x="1665271" y="3563785"/>
            <a:ext cx="6030446" cy="2526847"/>
            <a:chOff x="1665271" y="3563785"/>
            <a:chExt cx="6030446" cy="2526847"/>
          </a:xfrm>
        </p:grpSpPr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B962642-EF0F-431A-91E7-9DE8F7571779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99160987-285E-4BB7-91E9-C15929B7B721}"/>
                </a:ext>
              </a:extLst>
            </p:cNvPr>
            <p:cNvGrpSpPr/>
            <p:nvPr/>
          </p:nvGrpSpPr>
          <p:grpSpPr>
            <a:xfrm>
              <a:off x="4379606" y="4229962"/>
              <a:ext cx="3316111" cy="1860670"/>
              <a:chOff x="625691" y="1779009"/>
              <a:chExt cx="2545123" cy="1395502"/>
            </a:xfrm>
          </p:grpSpPr>
          <p:sp>
            <p:nvSpPr>
              <p:cNvPr id="29" name="Footer Text">
                <a:extLst>
                  <a:ext uri="{FF2B5EF4-FFF2-40B4-BE49-F238E27FC236}">
                    <a16:creationId xmlns:a16="http://schemas.microsoft.com/office/drawing/2014/main" id="{1D01AA43-D502-4492-8478-A467AD06DA3D}"/>
                  </a:ext>
                </a:extLst>
              </p:cNvPr>
              <p:cNvSpPr txBox="1"/>
              <p:nvPr/>
            </p:nvSpPr>
            <p:spPr>
              <a:xfrm>
                <a:off x="625691" y="2253490"/>
                <a:ext cx="2545123" cy="921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recognized degree, </a:t>
                </a:r>
                <a:b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Degree Accepted by MNCs,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Possibility of PhD later, 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Alumni Status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 - WES Certification, Teachers from the industry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4A05A-6498-45EF-A3C0-A78403D878E3}"/>
                  </a:ext>
                </a:extLst>
              </p:cNvPr>
              <p:cNvSpPr txBox="1"/>
              <p:nvPr/>
            </p:nvSpPr>
            <p:spPr>
              <a:xfrm>
                <a:off x="625692" y="1779009"/>
                <a:ext cx="248532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Accepted Degree </a:t>
                </a:r>
                <a:b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(70%)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0C36D-3EBF-40E1-B124-907D35F467C5}"/>
                </a:ext>
              </a:extLst>
            </p:cNvPr>
            <p:cNvCxnSpPr/>
            <p:nvPr/>
          </p:nvCxnSpPr>
          <p:spPr>
            <a:xfrm flipH="1">
              <a:off x="1665271" y="3962079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  <p:pic>
        <p:nvPicPr>
          <p:cNvPr id="36" name="Picture 2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F6C52FB6-B418-4FFD-903D-649BB2B11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39412" r="1225" b="39795"/>
          <a:stretch/>
        </p:blipFill>
        <p:spPr bwMode="auto">
          <a:xfrm>
            <a:off x="1117952" y="3226650"/>
            <a:ext cx="1421884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Microsoft Azure Logo – Penthara Technologies">
            <a:extLst>
              <a:ext uri="{FF2B5EF4-FFF2-40B4-BE49-F238E27FC236}">
                <a16:creationId xmlns:a16="http://schemas.microsoft.com/office/drawing/2014/main" id="{49005FD5-13D6-4584-9B7C-55289720D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1980" r="1662" b="18563"/>
          <a:stretch/>
        </p:blipFill>
        <p:spPr bwMode="auto">
          <a:xfrm>
            <a:off x="2014135" y="3562727"/>
            <a:ext cx="1068852" cy="3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Amazon Web Services (AWS) – Logos Download">
            <a:extLst>
              <a:ext uri="{FF2B5EF4-FFF2-40B4-BE49-F238E27FC236}">
                <a16:creationId xmlns:a16="http://schemas.microsoft.com/office/drawing/2014/main" id="{F39926A6-2463-47E6-9BC6-C31691FC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41" y="3132532"/>
            <a:ext cx="915066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The Python Logo | Python Software Foundation">
            <a:extLst>
              <a:ext uri="{FF2B5EF4-FFF2-40B4-BE49-F238E27FC236}">
                <a16:creationId xmlns:a16="http://schemas.microsoft.com/office/drawing/2014/main" id="{29EA096C-FDD4-4C9A-AE05-7A9517F21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9537" r="11528" b="24716"/>
          <a:stretch/>
        </p:blipFill>
        <p:spPr bwMode="auto">
          <a:xfrm>
            <a:off x="4804974" y="3171448"/>
            <a:ext cx="1124065" cy="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File:Apache Spark logo.svg - Wikimedia Commons">
            <a:extLst>
              <a:ext uri="{FF2B5EF4-FFF2-40B4-BE49-F238E27FC236}">
                <a16:creationId xmlns:a16="http://schemas.microsoft.com/office/drawing/2014/main" id="{0615C4EB-E58E-48E0-A1B0-CE9DD678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48" y="3489983"/>
            <a:ext cx="690288" cy="35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4" descr="File:R logo.svg - Wikimedia Commons">
            <a:extLst>
              <a:ext uri="{FF2B5EF4-FFF2-40B4-BE49-F238E27FC236}">
                <a16:creationId xmlns:a16="http://schemas.microsoft.com/office/drawing/2014/main" id="{4FEC6F4F-2433-442B-AEE6-71C40A23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80" y="3135210"/>
            <a:ext cx="457755" cy="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A33A3A-7BFB-4DA5-A9A1-C6C99246760E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EE8B6-65C9-4B05-BA2E-A679BD329395}"/>
              </a:ext>
            </a:extLst>
          </p:cNvPr>
          <p:cNvGrpSpPr/>
          <p:nvPr/>
        </p:nvGrpSpPr>
        <p:grpSpPr>
          <a:xfrm>
            <a:off x="5569902" y="6396643"/>
            <a:ext cx="1030987" cy="354949"/>
            <a:chOff x="810780" y="2089076"/>
            <a:chExt cx="1268984" cy="438011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810780" y="2117931"/>
              <a:ext cx="720931" cy="35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1619770" y="2089076"/>
              <a:ext cx="459994" cy="43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UpGrad Logos &amp;amp; Brand Assets | Brandfetch">
            <a:extLst>
              <a:ext uri="{FF2B5EF4-FFF2-40B4-BE49-F238E27FC236}">
                <a16:creationId xmlns:a16="http://schemas.microsoft.com/office/drawing/2014/main" id="{F26D8221-3581-4C3D-A6BE-9F917B65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346" y="5684849"/>
            <a:ext cx="502691" cy="26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9" name="Picture 2" descr="Linkedin - Free social media icons">
            <a:extLst>
              <a:ext uri="{FF2B5EF4-FFF2-40B4-BE49-F238E27FC236}">
                <a16:creationId xmlns:a16="http://schemas.microsoft.com/office/drawing/2014/main" id="{B05F7F5E-A0D0-42EF-824C-F3DEF670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 t="-1031" r="23755"/>
          <a:stretch/>
        </p:blipFill>
        <p:spPr bwMode="auto">
          <a:xfrm>
            <a:off x="346764" y="1608098"/>
            <a:ext cx="408886" cy="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Medium logo | Logok">
            <a:extLst>
              <a:ext uri="{FF2B5EF4-FFF2-40B4-BE49-F238E27FC236}">
                <a16:creationId xmlns:a16="http://schemas.microsoft.com/office/drawing/2014/main" id="{C7E948CD-B777-4F4A-925E-11FD5B95E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t="28005" r="19918" b="27804"/>
          <a:stretch/>
        </p:blipFill>
        <p:spPr bwMode="auto">
          <a:xfrm>
            <a:off x="1044105" y="1628744"/>
            <a:ext cx="595713" cy="32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Github Logo - Free social media icons">
            <a:extLst>
              <a:ext uri="{FF2B5EF4-FFF2-40B4-BE49-F238E27FC236}">
                <a16:creationId xmlns:a16="http://schemas.microsoft.com/office/drawing/2014/main" id="{7E59B895-1A33-4E72-AF1D-64B08220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31" y="1590199"/>
            <a:ext cx="444110" cy="4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Learn · GitHub">
            <a:extLst>
              <a:ext uri="{FF2B5EF4-FFF2-40B4-BE49-F238E27FC236}">
                <a16:creationId xmlns:a16="http://schemas.microsoft.com/office/drawing/2014/main" id="{531F1213-583D-4E39-BC97-B07B1325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24" y="1525911"/>
            <a:ext cx="595713" cy="5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72CFC-ED0D-4790-93CB-44BD2F36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2052" name="Picture 4" descr="Glassdoor - Wikipedia">
            <a:extLst>
              <a:ext uri="{FF2B5EF4-FFF2-40B4-BE49-F238E27FC236}">
                <a16:creationId xmlns:a16="http://schemas.microsoft.com/office/drawing/2014/main" id="{A25E28FA-A1B1-4AC3-92F0-DD045BA9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84" y="1550885"/>
            <a:ext cx="609988" cy="4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Logo transparent PNG - StickPNG">
            <a:extLst>
              <a:ext uri="{FF2B5EF4-FFF2-40B4-BE49-F238E27FC236}">
                <a16:creationId xmlns:a16="http://schemas.microsoft.com/office/drawing/2014/main" id="{F3F36BEB-EC13-45EF-A6D5-20CAE6D1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19" y="1662820"/>
            <a:ext cx="884168" cy="2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1160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Introduction: Am I worth your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713012" y="4794737"/>
            <a:ext cx="408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What is the future of Data Science?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524318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Lead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AEC9A82-D12E-454D-B2A2-A79BCA9CC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1" y="1038108"/>
            <a:ext cx="11265598" cy="341991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6EE4F4D-FEC0-4DE9-92A7-1142456D2124}"/>
              </a:ext>
            </a:extLst>
          </p:cNvPr>
          <p:cNvGrpSpPr/>
          <p:nvPr/>
        </p:nvGrpSpPr>
        <p:grpSpPr>
          <a:xfrm>
            <a:off x="7246962" y="5556216"/>
            <a:ext cx="4945037" cy="1017902"/>
            <a:chOff x="7246963" y="5556216"/>
            <a:chExt cx="4752204" cy="912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530404-8E05-462C-8846-5E21E39535A5}"/>
                </a:ext>
              </a:extLst>
            </p:cNvPr>
            <p:cNvGrpSpPr/>
            <p:nvPr/>
          </p:nvGrpSpPr>
          <p:grpSpPr>
            <a:xfrm>
              <a:off x="7545283" y="5570803"/>
              <a:ext cx="4380831" cy="897969"/>
              <a:chOff x="7545283" y="5570803"/>
              <a:chExt cx="4380831" cy="897969"/>
            </a:xfrm>
          </p:grpSpPr>
          <p:pic>
            <p:nvPicPr>
              <p:cNvPr id="2050" name="Picture 2" descr="International Institute of Information Technology, Bangalore - Wikipedia">
                <a:extLst>
                  <a:ext uri="{FF2B5EF4-FFF2-40B4-BE49-F238E27FC236}">
                    <a16:creationId xmlns:a16="http://schemas.microsoft.com/office/drawing/2014/main" id="{5DDAA93B-B836-48AA-A725-F7A0AC81A6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2874" y="5661249"/>
                <a:ext cx="825500" cy="675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King&amp;#39;s College London Clinical Research Fellowship 2021 | Opportunity Desk">
                <a:extLst>
                  <a:ext uri="{FF2B5EF4-FFF2-40B4-BE49-F238E27FC236}">
                    <a16:creationId xmlns:a16="http://schemas.microsoft.com/office/drawing/2014/main" id="{84A6F731-F67D-4675-A915-71FAE1B1D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5283" y="5742302"/>
                <a:ext cx="1030417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Manipal Academy of Higher Education (MAHEMET) My Careers View - India&amp;#39;s  Best College, School and Consultant">
                <a:extLst>
                  <a:ext uri="{FF2B5EF4-FFF2-40B4-BE49-F238E27FC236}">
                    <a16:creationId xmlns:a16="http://schemas.microsoft.com/office/drawing/2014/main" id="{0A9DF6BE-3E93-4F7D-A5B7-0A7F48AD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7643" y="5729619"/>
                <a:ext cx="548493" cy="548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Liverpool John Moores University - Rankings, Courses, Acceptance Rate">
                <a:extLst>
                  <a:ext uri="{FF2B5EF4-FFF2-40B4-BE49-F238E27FC236}">
                    <a16:creationId xmlns:a16="http://schemas.microsoft.com/office/drawing/2014/main" id="{A8D7814D-E5D1-42D5-8152-3A796B623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5951" y="5738397"/>
                <a:ext cx="1301135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Decision Sciences | Data Analytics Firm | Business Analytics Consulting | Mu  Sigma">
                <a:extLst>
                  <a:ext uri="{FF2B5EF4-FFF2-40B4-BE49-F238E27FC236}">
                    <a16:creationId xmlns:a16="http://schemas.microsoft.com/office/drawing/2014/main" id="{2E1B8F8A-E6C2-4439-8AE7-CC683DAE1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9085" y="5697760"/>
                <a:ext cx="892171" cy="77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282F46-A8BC-4545-9816-24CD5214F82D}"/>
                  </a:ext>
                </a:extLst>
              </p:cNvPr>
              <p:cNvSpPr/>
              <p:nvPr/>
            </p:nvSpPr>
            <p:spPr>
              <a:xfrm>
                <a:off x="7713012" y="5570803"/>
                <a:ext cx="4213102" cy="785151"/>
              </a:xfrm>
              <a:prstGeom prst="rect">
                <a:avLst/>
              </a:prstGeom>
              <a:solidFill>
                <a:schemeClr val="bg1">
                  <a:alpha val="1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8BC6AF-9A6B-46DF-9CB9-BC6FECD39643}"/>
                </a:ext>
              </a:extLst>
            </p:cNvPr>
            <p:cNvSpPr/>
            <p:nvPr/>
          </p:nvSpPr>
          <p:spPr>
            <a:xfrm>
              <a:off x="7246963" y="5556216"/>
              <a:ext cx="4752204" cy="747099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2BC1162-33B2-F55B-F080-6752E6EF0A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76130" y="6402213"/>
            <a:ext cx="1915869" cy="24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8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587331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State of ML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sp>
        <p:nvSpPr>
          <p:cNvPr id="43" name="Footer Text">
            <a:extLst>
              <a:ext uri="{FF2B5EF4-FFF2-40B4-BE49-F238E27FC236}">
                <a16:creationId xmlns:a16="http://schemas.microsoft.com/office/drawing/2014/main" id="{58D0B5F3-3C12-4936-A969-32610DE8CB49}"/>
              </a:ext>
            </a:extLst>
          </p:cNvPr>
          <p:cNvSpPr txBox="1"/>
          <p:nvPr/>
        </p:nvSpPr>
        <p:spPr>
          <a:xfrm>
            <a:off x="694256" y="1439880"/>
            <a:ext cx="1080348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87% of Data Science projects do not make it to production. </a:t>
            </a:r>
            <a:r>
              <a:rPr lang="en-US" sz="11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1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Source</a:t>
            </a:r>
            <a:r>
              <a:rPr lang="en-US" sz="11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24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B7CE734-A3CC-429E-B02B-F778755D6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3" y="2941125"/>
            <a:ext cx="3108593" cy="31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5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0022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State of ML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548156-D2B2-4B4D-AED5-DED9ADB69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16" y="1028238"/>
            <a:ext cx="8602331" cy="549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587331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310EB5-DB41-4916-B695-145488223407}"/>
              </a:ext>
            </a:extLst>
          </p:cNvPr>
          <p:cNvGrpSpPr/>
          <p:nvPr/>
        </p:nvGrpSpPr>
        <p:grpSpPr>
          <a:xfrm>
            <a:off x="3098411" y="2262692"/>
            <a:ext cx="2816925" cy="2134495"/>
            <a:chOff x="3098411" y="2262692"/>
            <a:chExt cx="2816925" cy="213449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3170811" y="3535605"/>
              <a:ext cx="27445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Scientist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3138729" y="3781826"/>
              <a:ext cx="2744525" cy="6153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Wrangling, Feature Engineering, Experimentation, Hypothesis Testing, </a:t>
              </a:r>
              <a:b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Scaling from prototype to production</a:t>
              </a: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3098411" y="2262692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3988735" y="2528166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3D180E-EB6A-4F01-AE44-052D2E7E1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9777" y="2629052"/>
              <a:ext cx="649564" cy="64956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B87C19-9660-4626-BD2B-26137AC2F8EC}"/>
              </a:ext>
            </a:extLst>
          </p:cNvPr>
          <p:cNvGrpSpPr/>
          <p:nvPr/>
        </p:nvGrpSpPr>
        <p:grpSpPr>
          <a:xfrm>
            <a:off x="6065972" y="2292323"/>
            <a:ext cx="2869713" cy="2129189"/>
            <a:chOff x="6065972" y="2292323"/>
            <a:chExt cx="2869713" cy="21291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6191160" y="3569468"/>
              <a:ext cx="27445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Machine Learning Engineer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CD03E8-F530-48FF-A2D3-B4B6E103E17A}"/>
                </a:ext>
              </a:extLst>
            </p:cNvPr>
            <p:cNvSpPr txBox="1"/>
            <p:nvPr/>
          </p:nvSpPr>
          <p:spPr>
            <a:xfrm>
              <a:off x="6065972" y="3806151"/>
              <a:ext cx="2869713" cy="6153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Experimentation, Combination of ML and Engineering applications, Deployment, Model observability, Model monitoring</a:t>
              </a:r>
            </a:p>
          </p:txBody>
        </p:sp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6196561" y="2292323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7080892" y="2529667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7C74AB-1D59-46B0-8C69-48B2486EB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291" y="2673029"/>
              <a:ext cx="615361" cy="61536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8BB529-0F08-4261-B015-97E67D452248}"/>
              </a:ext>
            </a:extLst>
          </p:cNvPr>
          <p:cNvGrpSpPr/>
          <p:nvPr/>
        </p:nvGrpSpPr>
        <p:grpSpPr>
          <a:xfrm>
            <a:off x="9325878" y="2295055"/>
            <a:ext cx="2786874" cy="2127955"/>
            <a:chOff x="9325878" y="2295055"/>
            <a:chExt cx="2786874" cy="212795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9368227" y="3569466"/>
              <a:ext cx="27445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Analyst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9368227" y="3807649"/>
              <a:ext cx="2744525" cy="6153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Client communication &amp; management, Dashboarding &amp; Reporting, Visualization, Decision Making</a:t>
              </a:r>
            </a:p>
          </p:txBody>
        </p: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9325878" y="229505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10257959" y="2529667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7813708-2290-4ED4-9357-B9B501348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2808" y="2702660"/>
              <a:ext cx="615362" cy="61536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9B8701-31AF-4C00-ADB9-92748B8AEC69}"/>
              </a:ext>
            </a:extLst>
          </p:cNvPr>
          <p:cNvGrpSpPr/>
          <p:nvPr/>
        </p:nvGrpSpPr>
        <p:grpSpPr>
          <a:xfrm>
            <a:off x="79248" y="2295055"/>
            <a:ext cx="2744525" cy="2126457"/>
            <a:chOff x="79248" y="2295055"/>
            <a:chExt cx="2744525" cy="21264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79248" y="3567967"/>
              <a:ext cx="2744525" cy="2462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Engineer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79248" y="3806151"/>
              <a:ext cx="2744525" cy="6153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Movement, Building Data pipelines, Quality of Data, Data Governance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184793" y="229505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968980" y="2528166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098" name="Picture 2" descr="https://cdn-icons-png.flaticon.com/512/1688/1688451.png">
              <a:extLst>
                <a:ext uri="{FF2B5EF4-FFF2-40B4-BE49-F238E27FC236}">
                  <a16:creationId xmlns:a16="http://schemas.microsoft.com/office/drawing/2014/main" id="{5BBA854A-85C4-406F-8160-B76078E4F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683" y="2694402"/>
              <a:ext cx="604959" cy="604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473C45D-6936-4890-8A50-058F0297C04A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</p:spTree>
    <p:extLst>
      <p:ext uri="{BB962C8B-B14F-4D97-AF65-F5344CB8AC3E}">
        <p14:creationId xmlns:p14="http://schemas.microsoft.com/office/powerpoint/2010/main" val="222300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89639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State of Enterprise ML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926E97-B1FB-4306-8147-2343F84F328C}"/>
              </a:ext>
            </a:extLst>
          </p:cNvPr>
          <p:cNvGrpSpPr/>
          <p:nvPr/>
        </p:nvGrpSpPr>
        <p:grpSpPr>
          <a:xfrm>
            <a:off x="2831243" y="1665889"/>
            <a:ext cx="6529514" cy="4520531"/>
            <a:chOff x="2831243" y="1665889"/>
            <a:chExt cx="6529514" cy="4520531"/>
          </a:xfrm>
        </p:grpSpPr>
        <p:sp>
          <p:nvSpPr>
            <p:cNvPr id="2" name="AutoShape 2" descr="Workflow of manual ML steps for MLOps level 0.">
              <a:extLst>
                <a:ext uri="{FF2B5EF4-FFF2-40B4-BE49-F238E27FC236}">
                  <a16:creationId xmlns:a16="http://schemas.microsoft.com/office/drawing/2014/main" id="{7CC268C4-9955-4780-8F10-A1072F9E53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B5F8A5-36B6-42C0-BC57-6EC55F199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1243" y="1665889"/>
              <a:ext cx="6529514" cy="38310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Footer Text">
              <a:extLst>
                <a:ext uri="{FF2B5EF4-FFF2-40B4-BE49-F238E27FC236}">
                  <a16:creationId xmlns:a16="http://schemas.microsoft.com/office/drawing/2014/main" id="{00DE5C4E-2BF9-477A-8F27-512975772E0E}"/>
                </a:ext>
              </a:extLst>
            </p:cNvPr>
            <p:cNvSpPr txBox="1"/>
            <p:nvPr/>
          </p:nvSpPr>
          <p:spPr>
            <a:xfrm>
              <a:off x="6262536" y="5585441"/>
              <a:ext cx="3098221" cy="204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33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Source: </a:t>
              </a:r>
              <a:r>
                <a:rPr lang="en-US" sz="133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4"/>
                </a:rPr>
                <a:t>@ginablaber (Twitter)</a:t>
              </a:r>
              <a:endParaRPr lang="en-US" sz="133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E09ADF-AE4F-4813-8E0A-398BD4A3C37C}"/>
                </a:ext>
              </a:extLst>
            </p:cNvPr>
            <p:cNvSpPr txBox="1"/>
            <p:nvPr/>
          </p:nvSpPr>
          <p:spPr>
            <a:xfrm>
              <a:off x="7107453" y="5878643"/>
              <a:ext cx="65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endPara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B5C5CB8-EC3B-48DF-98AA-2581EF7D565F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</p:spTree>
    <p:extLst>
      <p:ext uri="{BB962C8B-B14F-4D97-AF65-F5344CB8AC3E}">
        <p14:creationId xmlns:p14="http://schemas.microsoft.com/office/powerpoint/2010/main" val="85387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799411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State of Enterprise ML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 descr="Workflow of manual ML steps for MLOps level 0.">
            <a:extLst>
              <a:ext uri="{FF2B5EF4-FFF2-40B4-BE49-F238E27FC236}">
                <a16:creationId xmlns:a16="http://schemas.microsoft.com/office/drawing/2014/main" id="{7CC268C4-9955-4780-8F10-A1072F9E53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34C5BDCE-1749-4A2E-94F7-80510D1F9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6" t="7950" r="894" b="1056"/>
          <a:stretch/>
        </p:blipFill>
        <p:spPr>
          <a:xfrm>
            <a:off x="2430892" y="1187669"/>
            <a:ext cx="7330215" cy="526102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2C0C4-B92E-4710-9A8D-0D3CE123D66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</p:spTree>
    <p:extLst>
      <p:ext uri="{BB962C8B-B14F-4D97-AF65-F5344CB8AC3E}">
        <p14:creationId xmlns:p14="http://schemas.microsoft.com/office/powerpoint/2010/main" val="163997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587331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State of ML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303B48-EF29-41E4-B1EF-E2DA6416DDF4}"/>
              </a:ext>
            </a:extLst>
          </p:cNvPr>
          <p:cNvGrpSpPr/>
          <p:nvPr/>
        </p:nvGrpSpPr>
        <p:grpSpPr>
          <a:xfrm>
            <a:off x="3767393" y="1048139"/>
            <a:ext cx="4657213" cy="5342953"/>
            <a:chOff x="3767393" y="1048139"/>
            <a:chExt cx="4657213" cy="5342953"/>
          </a:xfrm>
        </p:grpSpPr>
        <p:sp>
          <p:nvSpPr>
            <p:cNvPr id="2" name="AutoShape 2" descr="Workflow of manual ML steps for MLOps level 0.">
              <a:extLst>
                <a:ext uri="{FF2B5EF4-FFF2-40B4-BE49-F238E27FC236}">
                  <a16:creationId xmlns:a16="http://schemas.microsoft.com/office/drawing/2014/main" id="{7CC268C4-9955-4780-8F10-A1072F9E53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ooter Text">
              <a:extLst>
                <a:ext uri="{FF2B5EF4-FFF2-40B4-BE49-F238E27FC236}">
                  <a16:creationId xmlns:a16="http://schemas.microsoft.com/office/drawing/2014/main" id="{063F8323-9C24-4A81-A7C4-D714BFF84F1C}"/>
                </a:ext>
              </a:extLst>
            </p:cNvPr>
            <p:cNvSpPr txBox="1"/>
            <p:nvPr/>
          </p:nvSpPr>
          <p:spPr>
            <a:xfrm>
              <a:off x="4472995" y="6186421"/>
              <a:ext cx="3951611" cy="2046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33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Source: </a:t>
              </a:r>
              <a:r>
                <a:rPr lang="en-US" sz="133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O’Reilly</a:t>
              </a:r>
              <a:endParaRPr lang="en-US" sz="133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https://www.oreilly.com/library/view/introducing-mlops/9781492083283/assets/imlo_0103.png">
              <a:extLst>
                <a:ext uri="{FF2B5EF4-FFF2-40B4-BE49-F238E27FC236}">
                  <a16:creationId xmlns:a16="http://schemas.microsoft.com/office/drawing/2014/main" id="{4171A972-6439-4C8E-BE12-DEAD3141A9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393" y="1048139"/>
              <a:ext cx="4657213" cy="50665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4B1864A-8491-4EED-A71B-BA3F22D1F3E8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</p:spTree>
    <p:extLst>
      <p:ext uri="{BB962C8B-B14F-4D97-AF65-F5344CB8AC3E}">
        <p14:creationId xmlns:p14="http://schemas.microsoft.com/office/powerpoint/2010/main" val="82693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8309</TotalTime>
  <Words>1111</Words>
  <Application>Microsoft Office PowerPoint</Application>
  <PresentationFormat>Widescreen</PresentationFormat>
  <Paragraphs>213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938</cp:revision>
  <dcterms:created xsi:type="dcterms:W3CDTF">2021-05-29T21:16:01Z</dcterms:created>
  <dcterms:modified xsi:type="dcterms:W3CDTF">2022-08-03T14:11:31Z</dcterms:modified>
</cp:coreProperties>
</file>